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0"/>
  </p:notesMasterIdLst>
  <p:handoutMasterIdLst>
    <p:handoutMasterId r:id="rId51"/>
  </p:handoutMasterIdLst>
  <p:sldIdLst>
    <p:sldId id="272" r:id="rId2"/>
    <p:sldId id="256" r:id="rId3"/>
    <p:sldId id="432" r:id="rId4"/>
    <p:sldId id="424" r:id="rId5"/>
    <p:sldId id="258" r:id="rId6"/>
    <p:sldId id="257" r:id="rId7"/>
    <p:sldId id="428" r:id="rId8"/>
    <p:sldId id="429" r:id="rId9"/>
    <p:sldId id="449" r:id="rId10"/>
    <p:sldId id="450" r:id="rId11"/>
    <p:sldId id="451" r:id="rId12"/>
    <p:sldId id="430" r:id="rId13"/>
    <p:sldId id="264" r:id="rId14"/>
    <p:sldId id="267" r:id="rId15"/>
    <p:sldId id="433" r:id="rId16"/>
    <p:sldId id="436" r:id="rId17"/>
    <p:sldId id="453" r:id="rId18"/>
    <p:sldId id="434" r:id="rId19"/>
    <p:sldId id="452" r:id="rId20"/>
    <p:sldId id="455" r:id="rId21"/>
    <p:sldId id="456" r:id="rId22"/>
    <p:sldId id="457" r:id="rId23"/>
    <p:sldId id="458" r:id="rId24"/>
    <p:sldId id="391" r:id="rId25"/>
    <p:sldId id="454" r:id="rId26"/>
    <p:sldId id="338" r:id="rId27"/>
    <p:sldId id="358" r:id="rId28"/>
    <p:sldId id="415" r:id="rId29"/>
    <p:sldId id="446" r:id="rId30"/>
    <p:sldId id="276" r:id="rId31"/>
    <p:sldId id="414" r:id="rId32"/>
    <p:sldId id="420" r:id="rId33"/>
    <p:sldId id="405" r:id="rId34"/>
    <p:sldId id="440" r:id="rId35"/>
    <p:sldId id="384" r:id="rId36"/>
    <p:sldId id="441" r:id="rId37"/>
    <p:sldId id="448" r:id="rId38"/>
    <p:sldId id="408" r:id="rId39"/>
    <p:sldId id="442" r:id="rId40"/>
    <p:sldId id="443" r:id="rId41"/>
    <p:sldId id="427" r:id="rId42"/>
    <p:sldId id="444" r:id="rId43"/>
    <p:sldId id="445" r:id="rId44"/>
    <p:sldId id="417" r:id="rId45"/>
    <p:sldId id="447" r:id="rId46"/>
    <p:sldId id="438" r:id="rId47"/>
    <p:sldId id="437" r:id="rId48"/>
    <p:sldId id="439" r:id="rId49"/>
  </p:sldIdLst>
  <p:sldSz cx="9144000" cy="5143500" type="screen16x9"/>
  <p:notesSz cx="9296400" cy="14770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80895" algn="l" rtl="0" fontAlgn="base">
      <a:spcBef>
        <a:spcPct val="0"/>
      </a:spcBef>
      <a:spcAft>
        <a:spcPct val="0"/>
      </a:spcAft>
      <a:defRPr kern="1200">
        <a:solidFill>
          <a:schemeClr val="tx1"/>
        </a:solidFill>
        <a:latin typeface="Arial" charset="0"/>
        <a:ea typeface="+mn-ea"/>
        <a:cs typeface="+mn-cs"/>
      </a:defRPr>
    </a:lvl2pPr>
    <a:lvl3pPr marL="761790" algn="l" rtl="0" fontAlgn="base">
      <a:spcBef>
        <a:spcPct val="0"/>
      </a:spcBef>
      <a:spcAft>
        <a:spcPct val="0"/>
      </a:spcAft>
      <a:defRPr kern="1200">
        <a:solidFill>
          <a:schemeClr val="tx1"/>
        </a:solidFill>
        <a:latin typeface="Arial" charset="0"/>
        <a:ea typeface="+mn-ea"/>
        <a:cs typeface="+mn-cs"/>
      </a:defRPr>
    </a:lvl3pPr>
    <a:lvl4pPr marL="1142683" algn="l" rtl="0" fontAlgn="base">
      <a:spcBef>
        <a:spcPct val="0"/>
      </a:spcBef>
      <a:spcAft>
        <a:spcPct val="0"/>
      </a:spcAft>
      <a:defRPr kern="1200">
        <a:solidFill>
          <a:schemeClr val="tx1"/>
        </a:solidFill>
        <a:latin typeface="Arial" charset="0"/>
        <a:ea typeface="+mn-ea"/>
        <a:cs typeface="+mn-cs"/>
      </a:defRPr>
    </a:lvl4pPr>
    <a:lvl5pPr marL="1523573" algn="l" rtl="0" fontAlgn="base">
      <a:spcBef>
        <a:spcPct val="0"/>
      </a:spcBef>
      <a:spcAft>
        <a:spcPct val="0"/>
      </a:spcAft>
      <a:defRPr kern="1200">
        <a:solidFill>
          <a:schemeClr val="tx1"/>
        </a:solidFill>
        <a:latin typeface="Arial" charset="0"/>
        <a:ea typeface="+mn-ea"/>
        <a:cs typeface="+mn-cs"/>
      </a:defRPr>
    </a:lvl5pPr>
    <a:lvl6pPr marL="1904467" algn="l" defTabSz="761790" rtl="0" eaLnBrk="1" latinLnBrk="0" hangingPunct="1">
      <a:defRPr kern="1200">
        <a:solidFill>
          <a:schemeClr val="tx1"/>
        </a:solidFill>
        <a:latin typeface="Arial" charset="0"/>
        <a:ea typeface="+mn-ea"/>
        <a:cs typeface="+mn-cs"/>
      </a:defRPr>
    </a:lvl6pPr>
    <a:lvl7pPr marL="2285362" algn="l" defTabSz="761790" rtl="0" eaLnBrk="1" latinLnBrk="0" hangingPunct="1">
      <a:defRPr kern="1200">
        <a:solidFill>
          <a:schemeClr val="tx1"/>
        </a:solidFill>
        <a:latin typeface="Arial" charset="0"/>
        <a:ea typeface="+mn-ea"/>
        <a:cs typeface="+mn-cs"/>
      </a:defRPr>
    </a:lvl7pPr>
    <a:lvl8pPr marL="2666253" algn="l" defTabSz="761790" rtl="0" eaLnBrk="1" latinLnBrk="0" hangingPunct="1">
      <a:defRPr kern="1200">
        <a:solidFill>
          <a:schemeClr val="tx1"/>
        </a:solidFill>
        <a:latin typeface="Arial" charset="0"/>
        <a:ea typeface="+mn-ea"/>
        <a:cs typeface="+mn-cs"/>
      </a:defRPr>
    </a:lvl8pPr>
    <a:lvl9pPr marL="3047146" algn="l" defTabSz="76179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8">
          <p15:clr>
            <a:srgbClr val="A4A3A4"/>
          </p15:clr>
        </p15:guide>
      </p15:sldGuideLst>
    </p:ext>
    <p:ext uri="{2D200454-40CA-4A62-9FC3-DE9A4176ACB9}">
      <p15:notesGuideLst xmlns:p15="http://schemas.microsoft.com/office/powerpoint/2012/main">
        <p15:guide id="1" orient="horz" pos="4652">
          <p15:clr>
            <a:srgbClr val="A4A3A4"/>
          </p15:clr>
        </p15:guide>
        <p15:guide id="2" pos="292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turvedi, Riyansh" initials="CR" lastIdx="12" clrIdx="0">
    <p:extLst>
      <p:ext uri="{19B8F6BF-5375-455C-9EA6-DF929625EA0E}">
        <p15:presenceInfo xmlns:p15="http://schemas.microsoft.com/office/powerpoint/2012/main" userId="S-1-5-21-1315882459-817801392-1359842108-14841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88431" autoAdjust="0"/>
  </p:normalViewPr>
  <p:slideViewPr>
    <p:cSldViewPr snapToGrid="0">
      <p:cViewPr>
        <p:scale>
          <a:sx n="91" d="100"/>
          <a:sy n="91" d="100"/>
        </p:scale>
        <p:origin x="1378" y="235"/>
      </p:cViewPr>
      <p:guideLst>
        <p:guide orient="horz" pos="1620"/>
        <p:guide pos="28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9" d="100"/>
          <a:sy n="49" d="100"/>
        </p:scale>
        <p:origin x="-1512" y="-90"/>
      </p:cViewPr>
      <p:guideLst>
        <p:guide orient="horz" pos="4652"/>
        <p:guide pos="29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C7C7D7-DE1D-442B-B8F0-215B608063B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193EE24-03CC-4AA4-9CE6-7D784F70C2F2}" type="pres">
      <dgm:prSet presAssocID="{AEC7C7D7-DE1D-442B-B8F0-215B608063B2}" presName="Name0" presStyleCnt="0">
        <dgm:presLayoutVars>
          <dgm:dir/>
          <dgm:resizeHandles val="exact"/>
        </dgm:presLayoutVars>
      </dgm:prSet>
      <dgm:spPr/>
    </dgm:pt>
  </dgm:ptLst>
  <dgm:cxnLst>
    <dgm:cxn modelId="{521BBAB5-EC66-49F0-8118-6F041F60753A}" type="presOf" srcId="{AEC7C7D7-DE1D-442B-B8F0-215B608063B2}" destId="{4193EE24-03CC-4AA4-9CE6-7D784F70C2F2}" srcOrd="0"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7C7D7-DE1D-442B-B8F0-215B608063B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193EE24-03CC-4AA4-9CE6-7D784F70C2F2}" type="pres">
      <dgm:prSet presAssocID="{AEC7C7D7-DE1D-442B-B8F0-215B608063B2}" presName="Name0" presStyleCnt="0">
        <dgm:presLayoutVars>
          <dgm:dir/>
          <dgm:resizeHandles val="exact"/>
        </dgm:presLayoutVars>
      </dgm:prSet>
      <dgm:spPr/>
    </dgm:pt>
  </dgm:ptLst>
  <dgm:cxnLst>
    <dgm:cxn modelId="{521BBAB5-EC66-49F0-8118-6F041F60753A}" type="presOf" srcId="{AEC7C7D7-DE1D-442B-B8F0-215B608063B2}" destId="{4193EE24-03CC-4AA4-9CE6-7D784F70C2F2}" srcOrd="0"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2"/>
            <a:ext cx="4027944"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defRPr sz="1800"/>
            </a:lvl1pPr>
          </a:lstStyle>
          <a:p>
            <a:pPr>
              <a:defRPr/>
            </a:pPr>
            <a:endParaRPr lang="en-US"/>
          </a:p>
        </p:txBody>
      </p:sp>
      <p:sp>
        <p:nvSpPr>
          <p:cNvPr id="122883" name="Rectangle 3"/>
          <p:cNvSpPr>
            <a:spLocks noGrp="1" noChangeArrowheads="1"/>
          </p:cNvSpPr>
          <p:nvPr>
            <p:ph type="dt" sz="quarter" idx="1"/>
          </p:nvPr>
        </p:nvSpPr>
        <p:spPr bwMode="auto">
          <a:xfrm>
            <a:off x="5266329" y="2"/>
            <a:ext cx="4027943"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lgn="r">
              <a:defRPr sz="1800"/>
            </a:lvl1pPr>
          </a:lstStyle>
          <a:p>
            <a:pPr>
              <a:defRPr/>
            </a:pPr>
            <a:endParaRPr lang="en-US"/>
          </a:p>
        </p:txBody>
      </p:sp>
      <p:sp>
        <p:nvSpPr>
          <p:cNvPr id="122884" name="Rectangle 4"/>
          <p:cNvSpPr>
            <a:spLocks noGrp="1" noChangeArrowheads="1"/>
          </p:cNvSpPr>
          <p:nvPr>
            <p:ph type="ftr" sz="quarter" idx="2"/>
          </p:nvPr>
        </p:nvSpPr>
        <p:spPr bwMode="auto">
          <a:xfrm>
            <a:off x="0" y="14030071"/>
            <a:ext cx="4027944"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defRPr sz="1800"/>
            </a:lvl1pPr>
          </a:lstStyle>
          <a:p>
            <a:pPr>
              <a:defRPr/>
            </a:pPr>
            <a:endParaRPr lang="en-US"/>
          </a:p>
        </p:txBody>
      </p:sp>
      <p:sp>
        <p:nvSpPr>
          <p:cNvPr id="122885" name="Rectangle 5"/>
          <p:cNvSpPr>
            <a:spLocks noGrp="1" noChangeArrowheads="1"/>
          </p:cNvSpPr>
          <p:nvPr>
            <p:ph type="sldNum" sz="quarter" idx="3"/>
          </p:nvPr>
        </p:nvSpPr>
        <p:spPr bwMode="auto">
          <a:xfrm>
            <a:off x="5266329" y="14030071"/>
            <a:ext cx="4027943"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lgn="r">
              <a:defRPr sz="1800"/>
            </a:lvl1pPr>
          </a:lstStyle>
          <a:p>
            <a:pPr>
              <a:defRPr/>
            </a:pPr>
            <a:fld id="{8D56EAE8-38CB-4EE5-8A34-F5F49B68F2DE}" type="slidenum">
              <a:rPr lang="en-US"/>
              <a:pPr>
                <a:defRPr/>
              </a:pPr>
              <a:t>‹#›</a:t>
            </a:fld>
            <a:endParaRPr lang="en-US"/>
          </a:p>
        </p:txBody>
      </p:sp>
    </p:spTree>
    <p:extLst>
      <p:ext uri="{BB962C8B-B14F-4D97-AF65-F5344CB8AC3E}">
        <p14:creationId xmlns:p14="http://schemas.microsoft.com/office/powerpoint/2010/main" val="372300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2"/>
            <a:ext cx="4027944"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defRPr sz="1800"/>
            </a:lvl1pPr>
          </a:lstStyle>
          <a:p>
            <a:pPr>
              <a:defRPr/>
            </a:pPr>
            <a:endParaRPr lang="en-US"/>
          </a:p>
        </p:txBody>
      </p:sp>
      <p:sp>
        <p:nvSpPr>
          <p:cNvPr id="121859" name="Rectangle 3"/>
          <p:cNvSpPr>
            <a:spLocks noGrp="1" noChangeArrowheads="1"/>
          </p:cNvSpPr>
          <p:nvPr>
            <p:ph type="dt" idx="1"/>
          </p:nvPr>
        </p:nvSpPr>
        <p:spPr bwMode="auto">
          <a:xfrm>
            <a:off x="5266329" y="2"/>
            <a:ext cx="4027943"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lgn="r">
              <a:defRPr sz="18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274638" y="1108075"/>
            <a:ext cx="9845676" cy="5538788"/>
          </a:xfrm>
          <a:prstGeom prst="rect">
            <a:avLst/>
          </a:prstGeom>
          <a:noFill/>
          <a:ln w="9525">
            <a:solidFill>
              <a:srgbClr val="000000"/>
            </a:solidFill>
            <a:miter lim="800000"/>
            <a:headEnd/>
            <a:tailEnd/>
          </a:ln>
        </p:spPr>
      </p:sp>
      <p:sp>
        <p:nvSpPr>
          <p:cNvPr id="121861" name="Rectangle 5"/>
          <p:cNvSpPr>
            <a:spLocks noGrp="1" noChangeArrowheads="1"/>
          </p:cNvSpPr>
          <p:nvPr>
            <p:ph type="body" sz="quarter" idx="3"/>
          </p:nvPr>
        </p:nvSpPr>
        <p:spPr bwMode="auto">
          <a:xfrm>
            <a:off x="929854" y="7016308"/>
            <a:ext cx="7436693" cy="6645019"/>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1862" name="Rectangle 6"/>
          <p:cNvSpPr>
            <a:spLocks noGrp="1" noChangeArrowheads="1"/>
          </p:cNvSpPr>
          <p:nvPr>
            <p:ph type="ftr" sz="quarter" idx="4"/>
          </p:nvPr>
        </p:nvSpPr>
        <p:spPr bwMode="auto">
          <a:xfrm>
            <a:off x="0" y="14030071"/>
            <a:ext cx="4027944"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defRPr sz="1800"/>
            </a:lvl1pPr>
          </a:lstStyle>
          <a:p>
            <a:pPr>
              <a:defRPr/>
            </a:pPr>
            <a:endParaRPr lang="en-US"/>
          </a:p>
        </p:txBody>
      </p:sp>
      <p:sp>
        <p:nvSpPr>
          <p:cNvPr id="121863" name="Rectangle 7"/>
          <p:cNvSpPr>
            <a:spLocks noGrp="1" noChangeArrowheads="1"/>
          </p:cNvSpPr>
          <p:nvPr>
            <p:ph type="sldNum" sz="quarter" idx="5"/>
          </p:nvPr>
        </p:nvSpPr>
        <p:spPr bwMode="auto">
          <a:xfrm>
            <a:off x="5266329" y="14030071"/>
            <a:ext cx="4027943"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lgn="r">
              <a:defRPr sz="1800"/>
            </a:lvl1pPr>
          </a:lstStyle>
          <a:p>
            <a:pPr>
              <a:defRPr/>
            </a:pPr>
            <a:fld id="{BED2394B-E06C-4DC9-BCC2-551C3DED9AAD}" type="slidenum">
              <a:rPr lang="en-US"/>
              <a:pPr>
                <a:defRPr/>
              </a:pPr>
              <a:t>‹#›</a:t>
            </a:fld>
            <a:endParaRPr lang="en-US"/>
          </a:p>
        </p:txBody>
      </p:sp>
    </p:spTree>
    <p:extLst>
      <p:ext uri="{BB962C8B-B14F-4D97-AF65-F5344CB8AC3E}">
        <p14:creationId xmlns:p14="http://schemas.microsoft.com/office/powerpoint/2010/main" val="3747035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charset="0"/>
        <a:ea typeface="+mn-ea"/>
        <a:cs typeface="+mn-cs"/>
      </a:defRPr>
    </a:lvl1pPr>
    <a:lvl2pPr marL="380895" algn="l" rtl="0" eaLnBrk="0" fontAlgn="base" hangingPunct="0">
      <a:spcBef>
        <a:spcPct val="30000"/>
      </a:spcBef>
      <a:spcAft>
        <a:spcPct val="0"/>
      </a:spcAft>
      <a:defRPr sz="1000" kern="1200">
        <a:solidFill>
          <a:schemeClr val="tx1"/>
        </a:solidFill>
        <a:latin typeface="Arial" charset="0"/>
        <a:ea typeface="+mn-ea"/>
        <a:cs typeface="+mn-cs"/>
      </a:defRPr>
    </a:lvl2pPr>
    <a:lvl3pPr marL="761790" algn="l" rtl="0" eaLnBrk="0" fontAlgn="base" hangingPunct="0">
      <a:spcBef>
        <a:spcPct val="30000"/>
      </a:spcBef>
      <a:spcAft>
        <a:spcPct val="0"/>
      </a:spcAft>
      <a:defRPr sz="1000" kern="1200">
        <a:solidFill>
          <a:schemeClr val="tx1"/>
        </a:solidFill>
        <a:latin typeface="Arial" charset="0"/>
        <a:ea typeface="+mn-ea"/>
        <a:cs typeface="+mn-cs"/>
      </a:defRPr>
    </a:lvl3pPr>
    <a:lvl4pPr marL="1142683" algn="l" rtl="0" eaLnBrk="0" fontAlgn="base" hangingPunct="0">
      <a:spcBef>
        <a:spcPct val="30000"/>
      </a:spcBef>
      <a:spcAft>
        <a:spcPct val="0"/>
      </a:spcAft>
      <a:defRPr sz="1000" kern="1200">
        <a:solidFill>
          <a:schemeClr val="tx1"/>
        </a:solidFill>
        <a:latin typeface="Arial" charset="0"/>
        <a:ea typeface="+mn-ea"/>
        <a:cs typeface="+mn-cs"/>
      </a:defRPr>
    </a:lvl4pPr>
    <a:lvl5pPr marL="1523573" algn="l" rtl="0" eaLnBrk="0" fontAlgn="base" hangingPunct="0">
      <a:spcBef>
        <a:spcPct val="30000"/>
      </a:spcBef>
      <a:spcAft>
        <a:spcPct val="0"/>
      </a:spcAft>
      <a:defRPr sz="1000" kern="1200">
        <a:solidFill>
          <a:schemeClr val="tx1"/>
        </a:solidFill>
        <a:latin typeface="Arial" charset="0"/>
        <a:ea typeface="+mn-ea"/>
        <a:cs typeface="+mn-cs"/>
      </a:defRPr>
    </a:lvl5pPr>
    <a:lvl6pPr marL="1904467" algn="l" defTabSz="761790" rtl="0" eaLnBrk="1" latinLnBrk="0" hangingPunct="1">
      <a:defRPr sz="1000" kern="1200">
        <a:solidFill>
          <a:schemeClr val="tx1"/>
        </a:solidFill>
        <a:latin typeface="+mn-lt"/>
        <a:ea typeface="+mn-ea"/>
        <a:cs typeface="+mn-cs"/>
      </a:defRPr>
    </a:lvl6pPr>
    <a:lvl7pPr marL="2285362" algn="l" defTabSz="761790" rtl="0" eaLnBrk="1" latinLnBrk="0" hangingPunct="1">
      <a:defRPr sz="1000" kern="1200">
        <a:solidFill>
          <a:schemeClr val="tx1"/>
        </a:solidFill>
        <a:latin typeface="+mn-lt"/>
        <a:ea typeface="+mn-ea"/>
        <a:cs typeface="+mn-cs"/>
      </a:defRPr>
    </a:lvl7pPr>
    <a:lvl8pPr marL="2666253" algn="l" defTabSz="761790" rtl="0" eaLnBrk="1" latinLnBrk="0" hangingPunct="1">
      <a:defRPr sz="1000" kern="1200">
        <a:solidFill>
          <a:schemeClr val="tx1"/>
        </a:solidFill>
        <a:latin typeface="+mn-lt"/>
        <a:ea typeface="+mn-ea"/>
        <a:cs typeface="+mn-cs"/>
      </a:defRPr>
    </a:lvl8pPr>
    <a:lvl9pPr marL="3047146" algn="l" defTabSz="76179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1</a:t>
            </a:fld>
            <a:endParaRPr lang="en-US"/>
          </a:p>
        </p:txBody>
      </p:sp>
    </p:spTree>
    <p:extLst>
      <p:ext uri="{BB962C8B-B14F-4D97-AF65-F5344CB8AC3E}">
        <p14:creationId xmlns:p14="http://schemas.microsoft.com/office/powerpoint/2010/main" val="22359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35</a:t>
            </a:fld>
            <a:endParaRPr lang="en-US"/>
          </a:p>
        </p:txBody>
      </p:sp>
    </p:spTree>
    <p:extLst>
      <p:ext uri="{BB962C8B-B14F-4D97-AF65-F5344CB8AC3E}">
        <p14:creationId xmlns:p14="http://schemas.microsoft.com/office/powerpoint/2010/main" val="156231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36</a:t>
            </a:fld>
            <a:endParaRPr lang="en-US"/>
          </a:p>
        </p:txBody>
      </p:sp>
    </p:spTree>
    <p:extLst>
      <p:ext uri="{BB962C8B-B14F-4D97-AF65-F5344CB8AC3E}">
        <p14:creationId xmlns:p14="http://schemas.microsoft.com/office/powerpoint/2010/main" val="1311405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39</a:t>
            </a:fld>
            <a:endParaRPr lang="en-US"/>
          </a:p>
        </p:txBody>
      </p:sp>
    </p:spTree>
    <p:extLst>
      <p:ext uri="{BB962C8B-B14F-4D97-AF65-F5344CB8AC3E}">
        <p14:creationId xmlns:p14="http://schemas.microsoft.com/office/powerpoint/2010/main" val="263884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40</a:t>
            </a:fld>
            <a:endParaRPr lang="en-US"/>
          </a:p>
        </p:txBody>
      </p:sp>
    </p:spTree>
    <p:extLst>
      <p:ext uri="{BB962C8B-B14F-4D97-AF65-F5344CB8AC3E}">
        <p14:creationId xmlns:p14="http://schemas.microsoft.com/office/powerpoint/2010/main" val="268456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44</a:t>
            </a:fld>
            <a:endParaRPr lang="en-US"/>
          </a:p>
        </p:txBody>
      </p:sp>
    </p:spTree>
    <p:extLst>
      <p:ext uri="{BB962C8B-B14F-4D97-AF65-F5344CB8AC3E}">
        <p14:creationId xmlns:p14="http://schemas.microsoft.com/office/powerpoint/2010/main" val="311888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11</a:t>
            </a:fld>
            <a:endParaRPr lang="en-US"/>
          </a:p>
        </p:txBody>
      </p:sp>
    </p:spTree>
    <p:extLst>
      <p:ext uri="{BB962C8B-B14F-4D97-AF65-F5344CB8AC3E}">
        <p14:creationId xmlns:p14="http://schemas.microsoft.com/office/powerpoint/2010/main" val="259323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the Engineering File and The production File</a:t>
            </a:r>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26</a:t>
            </a:fld>
            <a:endParaRPr lang="en-US"/>
          </a:p>
        </p:txBody>
      </p:sp>
    </p:spTree>
    <p:extLst>
      <p:ext uri="{BB962C8B-B14F-4D97-AF65-F5344CB8AC3E}">
        <p14:creationId xmlns:p14="http://schemas.microsoft.com/office/powerpoint/2010/main" val="375056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File</a:t>
            </a:r>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27</a:t>
            </a:fld>
            <a:endParaRPr lang="en-US"/>
          </a:p>
        </p:txBody>
      </p:sp>
    </p:spTree>
    <p:extLst>
      <p:ext uri="{BB962C8B-B14F-4D97-AF65-F5344CB8AC3E}">
        <p14:creationId xmlns:p14="http://schemas.microsoft.com/office/powerpoint/2010/main" val="29431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 File and the code how it works</a:t>
            </a:r>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28</a:t>
            </a:fld>
            <a:endParaRPr lang="en-US"/>
          </a:p>
        </p:txBody>
      </p:sp>
    </p:spTree>
    <p:extLst>
      <p:ext uri="{BB962C8B-B14F-4D97-AF65-F5344CB8AC3E}">
        <p14:creationId xmlns:p14="http://schemas.microsoft.com/office/powerpoint/2010/main" val="32572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30</a:t>
            </a:fld>
            <a:endParaRPr lang="en-US"/>
          </a:p>
        </p:txBody>
      </p:sp>
    </p:spTree>
    <p:extLst>
      <p:ext uri="{BB962C8B-B14F-4D97-AF65-F5344CB8AC3E}">
        <p14:creationId xmlns:p14="http://schemas.microsoft.com/office/powerpoint/2010/main" val="3636145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31</a:t>
            </a:fld>
            <a:endParaRPr lang="en-US"/>
          </a:p>
        </p:txBody>
      </p:sp>
    </p:spTree>
    <p:extLst>
      <p:ext uri="{BB962C8B-B14F-4D97-AF65-F5344CB8AC3E}">
        <p14:creationId xmlns:p14="http://schemas.microsoft.com/office/powerpoint/2010/main" val="352411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33</a:t>
            </a:fld>
            <a:endParaRPr lang="en-US"/>
          </a:p>
        </p:txBody>
      </p:sp>
    </p:spTree>
    <p:extLst>
      <p:ext uri="{BB962C8B-B14F-4D97-AF65-F5344CB8AC3E}">
        <p14:creationId xmlns:p14="http://schemas.microsoft.com/office/powerpoint/2010/main" val="2357807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D2394B-E06C-4DC9-BCC2-551C3DED9AAD}" type="slidenum">
              <a:rPr lang="en-US" smtClean="0"/>
              <a:pPr>
                <a:defRPr/>
              </a:pPr>
              <a:t>34</a:t>
            </a:fld>
            <a:endParaRPr lang="en-US"/>
          </a:p>
        </p:txBody>
      </p:sp>
    </p:spTree>
    <p:extLst>
      <p:ext uri="{BB962C8B-B14F-4D97-AF65-F5344CB8AC3E}">
        <p14:creationId xmlns:p14="http://schemas.microsoft.com/office/powerpoint/2010/main" val="3286587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439927"/>
            <a:ext cx="2133600" cy="154782"/>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3BA23CF-AA30-4A18-B744-605C3E9DBF07}" type="slidenum">
              <a:rPr kumimoji="0" lang="en-US" sz="7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 name="TextBox 1">
            <a:extLst>
              <a:ext uri="{FF2B5EF4-FFF2-40B4-BE49-F238E27FC236}">
                <a16:creationId xmlns:a16="http://schemas.microsoft.com/office/drawing/2014/main" id="{D56687D7-76F0-8040-93B6-084C7529F854}"/>
              </a:ext>
            </a:extLst>
          </p:cNvPr>
          <p:cNvSpPr txBox="1"/>
          <p:nvPr userDrawn="1"/>
        </p:nvSpPr>
        <p:spPr>
          <a:xfrm>
            <a:off x="4705815" y="4780156"/>
            <a:ext cx="1847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6" name="Picture 27" descr="ti_logo_powerpoint_1_line.png"/>
          <p:cNvPicPr>
            <a:picLocks noChangeAspect="1"/>
          </p:cNvPicPr>
          <p:nvPr userDrawn="1"/>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70247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5" name="Rectangle 24">
            <a:extLst>
              <a:ext uri="{FF2B5EF4-FFF2-40B4-BE49-F238E27FC236}">
                <a16:creationId xmlns:a16="http://schemas.microsoft.com/office/drawing/2014/main" id="{73F1F293-7B5B-6248-AEF0-BCB7B73543E3}"/>
              </a:ext>
            </a:extLst>
          </p:cNvPr>
          <p:cNvSpPr>
            <a:spLocks noGrp="1" noChangeArrowheads="1"/>
          </p:cNvSpPr>
          <p:nvPr>
            <p:ph type="sldNum" sz="quarter" idx="10"/>
          </p:nvPr>
        </p:nvSpPr>
        <p:spPr>
          <a:xfrm>
            <a:off x="6642100" y="4439927"/>
            <a:ext cx="2133600" cy="154782"/>
          </a:xfrm>
        </p:spPr>
        <p:txBody>
          <a:bodyPr/>
          <a:lstStyle>
            <a:lvl1pPr>
              <a:defRPr/>
            </a:lvl1pPr>
          </a:lstStyle>
          <a:p>
            <a:pPr>
              <a:defRPr/>
            </a:pPr>
            <a:fld id="{03BA23CF-AA30-4A18-B744-605C3E9DBF07}" type="slidenum">
              <a:rPr lang="en-US"/>
              <a:pPr>
                <a:defRPr/>
              </a:pPr>
              <a:t>‹#›</a:t>
            </a:fld>
            <a:endParaRPr lang="en-US"/>
          </a:p>
        </p:txBody>
      </p:sp>
      <p:pic>
        <p:nvPicPr>
          <p:cNvPr id="6" name="Picture 27" descr="ti_logo_powerpoint_1_line.png"/>
          <p:cNvPicPr>
            <a:picLocks noChangeAspect="1"/>
          </p:cNvPicPr>
          <p:nvPr userDrawn="1"/>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32306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10"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5" name="Rectangle 24">
            <a:extLst>
              <a:ext uri="{FF2B5EF4-FFF2-40B4-BE49-F238E27FC236}">
                <a16:creationId xmlns:a16="http://schemas.microsoft.com/office/drawing/2014/main" id="{7815B5F2-A5A7-1E49-BC30-BA3F75996177}"/>
              </a:ext>
            </a:extLst>
          </p:cNvPr>
          <p:cNvSpPr>
            <a:spLocks noGrp="1" noChangeArrowheads="1"/>
          </p:cNvSpPr>
          <p:nvPr>
            <p:ph type="sldNum" sz="quarter" idx="10"/>
          </p:nvPr>
        </p:nvSpPr>
        <p:spPr>
          <a:xfrm>
            <a:off x="6642100" y="4439927"/>
            <a:ext cx="2133600" cy="154782"/>
          </a:xfrm>
        </p:spPr>
        <p:txBody>
          <a:bodyPr/>
          <a:lstStyle>
            <a:lvl1pPr>
              <a:defRPr>
                <a:solidFill>
                  <a:schemeClr val="tx1"/>
                </a:solidFill>
              </a:defRPr>
            </a:lvl1pPr>
          </a:lstStyle>
          <a:p>
            <a:pPr>
              <a:defRPr/>
            </a:pPr>
            <a:fld id="{03BA23CF-AA30-4A18-B744-605C3E9DBF07}" type="slidenum">
              <a:rPr lang="en-US" smtClean="0"/>
              <a:pPr>
                <a:defRPr/>
              </a:pPr>
              <a:t>‹#›</a:t>
            </a:fld>
            <a:endParaRPr lang="en-US"/>
          </a:p>
        </p:txBody>
      </p:sp>
      <p:pic>
        <p:nvPicPr>
          <p:cNvPr id="6" name="Picture 27" descr="ti_logo_powerpoint_1_line.png"/>
          <p:cNvPicPr>
            <a:picLocks noChangeAspect="1"/>
          </p:cNvPicPr>
          <p:nvPr userDrawn="1"/>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8849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5" name="Rectangle 24">
            <a:extLst>
              <a:ext uri="{FF2B5EF4-FFF2-40B4-BE49-F238E27FC236}">
                <a16:creationId xmlns:a16="http://schemas.microsoft.com/office/drawing/2014/main" id="{73F1F293-7B5B-6248-AEF0-BCB7B73543E3}"/>
              </a:ext>
            </a:extLst>
          </p:cNvPr>
          <p:cNvSpPr>
            <a:spLocks noGrp="1" noChangeArrowheads="1"/>
          </p:cNvSpPr>
          <p:nvPr>
            <p:ph type="sldNum" sz="quarter" idx="10"/>
          </p:nvPr>
        </p:nvSpPr>
        <p:spPr>
          <a:xfrm>
            <a:off x="6642100" y="4439927"/>
            <a:ext cx="2133600" cy="154782"/>
          </a:xfrm>
        </p:spPr>
        <p:txBody>
          <a:bodyPr/>
          <a:lstStyle>
            <a:lvl1pPr>
              <a:defRPr/>
            </a:lvl1pPr>
          </a:lstStyle>
          <a:p>
            <a:pPr>
              <a:defRPr/>
            </a:pPr>
            <a:fld id="{03BA23CF-AA30-4A18-B744-605C3E9DBF07}" type="slidenum">
              <a:rPr lang="en-US"/>
              <a:pPr>
                <a:defRPr/>
              </a:pPr>
              <a:t>‹#›</a:t>
            </a:fld>
            <a:endParaRPr lang="en-US"/>
          </a:p>
        </p:txBody>
      </p:sp>
      <p:pic>
        <p:nvPicPr>
          <p:cNvPr id="6" name="Picture 5" descr="A picture containing drawing, cup&#10;&#10;Description automatically generated">
            <a:extLst>
              <a:ext uri="{FF2B5EF4-FFF2-40B4-BE49-F238E27FC236}">
                <a16:creationId xmlns:a16="http://schemas.microsoft.com/office/drawing/2014/main" id="{7CC34E39-7310-7442-846F-66689DD005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29868" y="4782676"/>
            <a:ext cx="1563597" cy="191106"/>
          </a:xfrm>
          <a:prstGeom prst="rect">
            <a:avLst/>
          </a:prstGeom>
        </p:spPr>
      </p:pic>
    </p:spTree>
    <p:extLst>
      <p:ext uri="{BB962C8B-B14F-4D97-AF65-F5344CB8AC3E}">
        <p14:creationId xmlns:p14="http://schemas.microsoft.com/office/powerpoint/2010/main" val="276725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33378" y="786357"/>
            <a:ext cx="8467725" cy="3709449"/>
          </a:xfrm>
        </p:spPr>
        <p:txBody>
          <a:bodyPr/>
          <a:lstStyle>
            <a:lvl1pPr>
              <a:spcBef>
                <a:spcPts val="667"/>
              </a:spcBef>
              <a:defRPr/>
            </a:lvl1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pPr>
                <a:defRPr/>
              </a:pPr>
              <a:t>‹#›</a:t>
            </a:fld>
            <a:endParaRPr lang="en-US"/>
          </a:p>
        </p:txBody>
      </p:sp>
      <p:pic>
        <p:nvPicPr>
          <p:cNvPr id="5" name="Picture 27" descr="ti_logo_powerpoint_1_line.png"/>
          <p:cNvPicPr>
            <a:picLocks noChangeAspect="1"/>
          </p:cNvPicPr>
          <p:nvPr userDrawn="1"/>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265434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375" y="889398"/>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3438" y="889398"/>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pPr>
                <a:defRPr/>
              </a:pPr>
              <a:t>‹#›</a:t>
            </a:fld>
            <a:endParaRPr lang="en-US"/>
          </a:p>
        </p:txBody>
      </p:sp>
      <p:pic>
        <p:nvPicPr>
          <p:cNvPr id="6" name="Picture 27" descr="ti_logo_powerpoint_1_line.png"/>
          <p:cNvPicPr>
            <a:picLocks noChangeAspect="1"/>
          </p:cNvPicPr>
          <p:nvPr userDrawn="1"/>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285098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a:t>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a:t>Edit Master text styles</a:t>
            </a:r>
          </a:p>
        </p:txBody>
      </p:sp>
      <p:sp>
        <p:nvSpPr>
          <p:cNvPr id="6" name="Content Placeholder 5"/>
          <p:cNvSpPr>
            <a:spLocks noGrp="1"/>
          </p:cNvSpPr>
          <p:nvPr>
            <p:ph sz="quarter" idx="4"/>
          </p:nvPr>
        </p:nvSpPr>
        <p:spPr>
          <a:xfrm>
            <a:off x="4645028"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pPr>
                <a:defRPr/>
              </a:pPr>
              <a:t>‹#›</a:t>
            </a:fld>
            <a:endParaRPr lang="en-US"/>
          </a:p>
        </p:txBody>
      </p:sp>
      <p:pic>
        <p:nvPicPr>
          <p:cNvPr id="8" name="Picture 27" descr="ti_logo_powerpoint_1_line.png"/>
          <p:cNvPicPr>
            <a:picLocks noChangeAspect="1"/>
          </p:cNvPicPr>
          <p:nvPr userDrawn="1"/>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35377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pPr>
                <a:defRPr/>
              </a:pPr>
              <a:t>‹#›</a:t>
            </a:fld>
            <a:endParaRPr lang="en-US"/>
          </a:p>
        </p:txBody>
      </p:sp>
      <p:pic>
        <p:nvPicPr>
          <p:cNvPr id="4" name="Picture 27" descr="ti_logo_powerpoint_1_line.png"/>
          <p:cNvPicPr>
            <a:picLocks noChangeAspect="1"/>
          </p:cNvPicPr>
          <p:nvPr userDrawn="1"/>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2523704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8"/>
          </a:xfrm>
        </p:spPr>
        <p:txBody>
          <a:bodyPr anchor="b"/>
          <a:lstStyle>
            <a:lvl1pPr algn="l">
              <a:defRPr sz="2700" b="1">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a:t>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pPr>
                <a:defRPr/>
              </a:pPr>
              <a:t>‹#›</a:t>
            </a:fld>
            <a:endParaRPr lang="en-US"/>
          </a:p>
        </p:txBody>
      </p:sp>
      <p:pic>
        <p:nvPicPr>
          <p:cNvPr id="6" name="Picture 27" descr="ti_logo_powerpoint_1_line.png"/>
          <p:cNvPicPr>
            <a:picLocks noChangeAspect="1"/>
          </p:cNvPicPr>
          <p:nvPr userDrawn="1"/>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4272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1775" y="107163"/>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33378" y="794149"/>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6667503" y="444279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C70261-DCF8-4A97-9502-E8EEF2364CDE}" type="slidenum">
              <a:rPr kumimoji="0" lang="en-US" sz="7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3" name="Straight Connector 2">
            <a:extLst>
              <a:ext uri="{FF2B5EF4-FFF2-40B4-BE49-F238E27FC236}">
                <a16:creationId xmlns:a16="http://schemas.microsoft.com/office/drawing/2014/main" id="{92663C74-62AB-B64B-BCBB-0866ABE6E2D3}"/>
              </a:ext>
            </a:extLst>
          </p:cNvPr>
          <p:cNvCxnSpPr>
            <a:cxnSpLocks/>
          </p:cNvCxnSpPr>
          <p:nvPr userDrawn="1"/>
        </p:nvCxnSpPr>
        <p:spPr>
          <a:xfrm>
            <a:off x="0" y="4656947"/>
            <a:ext cx="89288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37781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Lst>
  <p:hf hdr="0" ftr="0" dt="0"/>
  <p:txStyles>
    <p:titleStyle>
      <a:lvl1pPr algn="l" rtl="0" eaLnBrk="1" fontAlgn="base" hangingPunct="1">
        <a:lnSpc>
          <a:spcPct val="85000"/>
        </a:lnSpc>
        <a:spcBef>
          <a:spcPct val="0"/>
        </a:spcBef>
        <a:spcAft>
          <a:spcPct val="0"/>
        </a:spcAft>
        <a:defRPr sz="2700" b="1">
          <a:solidFill>
            <a:schemeClr val="tx2"/>
          </a:solidFill>
          <a:latin typeface="+mj-lt"/>
          <a:ea typeface="+mj-ea"/>
          <a:cs typeface="+mj-cs"/>
        </a:defRPr>
      </a:lvl1pPr>
      <a:lvl2pPr algn="l" rtl="0" eaLnBrk="1" fontAlgn="base" hangingPunct="1">
        <a:lnSpc>
          <a:spcPct val="85000"/>
        </a:lnSpc>
        <a:spcBef>
          <a:spcPct val="0"/>
        </a:spcBef>
        <a:spcAft>
          <a:spcPct val="0"/>
        </a:spcAft>
        <a:defRPr sz="2700" b="1">
          <a:solidFill>
            <a:schemeClr val="tx2"/>
          </a:solidFill>
          <a:latin typeface="Arial" charset="0"/>
        </a:defRPr>
      </a:lvl2pPr>
      <a:lvl3pPr algn="l" rtl="0" eaLnBrk="1" fontAlgn="base" hangingPunct="1">
        <a:lnSpc>
          <a:spcPct val="85000"/>
        </a:lnSpc>
        <a:spcBef>
          <a:spcPct val="0"/>
        </a:spcBef>
        <a:spcAft>
          <a:spcPct val="0"/>
        </a:spcAft>
        <a:defRPr sz="2700" b="1">
          <a:solidFill>
            <a:schemeClr val="tx2"/>
          </a:solidFill>
          <a:latin typeface="Arial" charset="0"/>
        </a:defRPr>
      </a:lvl3pPr>
      <a:lvl4pPr algn="l" rtl="0" eaLnBrk="1" fontAlgn="base" hangingPunct="1">
        <a:lnSpc>
          <a:spcPct val="85000"/>
        </a:lnSpc>
        <a:spcBef>
          <a:spcPct val="0"/>
        </a:spcBef>
        <a:spcAft>
          <a:spcPct val="0"/>
        </a:spcAft>
        <a:defRPr sz="2700" b="1">
          <a:solidFill>
            <a:schemeClr val="tx2"/>
          </a:solidFill>
          <a:latin typeface="Arial" charset="0"/>
        </a:defRPr>
      </a:lvl4pPr>
      <a:lvl5pPr algn="l" rtl="0" eaLnBrk="1" fontAlgn="base" hangingPunct="1">
        <a:lnSpc>
          <a:spcPct val="85000"/>
        </a:lnSpc>
        <a:spcBef>
          <a:spcPct val="0"/>
        </a:spcBef>
        <a:spcAft>
          <a:spcPct val="0"/>
        </a:spcAft>
        <a:defRPr sz="2700" b="1">
          <a:solidFill>
            <a:schemeClr val="tx2"/>
          </a:solidFill>
          <a:latin typeface="Arial" charset="0"/>
        </a:defRPr>
      </a:lvl5pPr>
      <a:lvl6pPr marL="380895" algn="l" rtl="0" eaLnBrk="1" fontAlgn="base" hangingPunct="1">
        <a:lnSpc>
          <a:spcPct val="85000"/>
        </a:lnSpc>
        <a:spcBef>
          <a:spcPct val="0"/>
        </a:spcBef>
        <a:spcAft>
          <a:spcPct val="0"/>
        </a:spcAft>
        <a:defRPr sz="2700" b="1">
          <a:solidFill>
            <a:srgbClr val="FF0000"/>
          </a:solidFill>
          <a:latin typeface="Arial" charset="0"/>
        </a:defRPr>
      </a:lvl6pPr>
      <a:lvl7pPr marL="761790" algn="l" rtl="0" eaLnBrk="1" fontAlgn="base" hangingPunct="1">
        <a:lnSpc>
          <a:spcPct val="85000"/>
        </a:lnSpc>
        <a:spcBef>
          <a:spcPct val="0"/>
        </a:spcBef>
        <a:spcAft>
          <a:spcPct val="0"/>
        </a:spcAft>
        <a:defRPr sz="2700" b="1">
          <a:solidFill>
            <a:srgbClr val="FF0000"/>
          </a:solidFill>
          <a:latin typeface="Arial" charset="0"/>
        </a:defRPr>
      </a:lvl7pPr>
      <a:lvl8pPr marL="1142683" algn="l" rtl="0" eaLnBrk="1" fontAlgn="base" hangingPunct="1">
        <a:lnSpc>
          <a:spcPct val="85000"/>
        </a:lnSpc>
        <a:spcBef>
          <a:spcPct val="0"/>
        </a:spcBef>
        <a:spcAft>
          <a:spcPct val="0"/>
        </a:spcAft>
        <a:defRPr sz="2700" b="1">
          <a:solidFill>
            <a:srgbClr val="FF0000"/>
          </a:solidFill>
          <a:latin typeface="Arial" charset="0"/>
        </a:defRPr>
      </a:lvl8pPr>
      <a:lvl9pPr marL="1523573" algn="l" rtl="0" eaLnBrk="1" fontAlgn="base" hangingPunct="1">
        <a:lnSpc>
          <a:spcPct val="85000"/>
        </a:lnSpc>
        <a:spcBef>
          <a:spcPct val="0"/>
        </a:spcBef>
        <a:spcAft>
          <a:spcPct val="0"/>
        </a:spcAft>
        <a:defRPr sz="2700" b="1">
          <a:solidFill>
            <a:srgbClr val="FF0000"/>
          </a:solidFill>
          <a:latin typeface="Arial" charset="0"/>
        </a:defRPr>
      </a:lvl9pPr>
    </p:titleStyle>
    <p:body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600">
          <a:solidFill>
            <a:schemeClr val="tx1"/>
          </a:solidFill>
          <a:latin typeface="+mn-lt"/>
        </a:defRPr>
      </a:lvl3pPr>
      <a:lvl4pPr marL="1001168" indent="-194416" algn="l" rtl="0" eaLnBrk="1" fontAlgn="base" hangingPunct="1">
        <a:spcBef>
          <a:spcPct val="5000"/>
        </a:spcBef>
        <a:spcAft>
          <a:spcPct val="0"/>
        </a:spcAft>
        <a:buChar char="–"/>
        <a:defRPr sz="1600">
          <a:solidFill>
            <a:schemeClr val="tx1"/>
          </a:solidFill>
          <a:latin typeface="+mn-lt"/>
        </a:defRPr>
      </a:lvl4pPr>
      <a:lvl5pPr marL="1240546" indent="-144163" algn="l" rtl="0" eaLnBrk="1" fontAlgn="base" hangingPunct="1">
        <a:spcBef>
          <a:spcPct val="0"/>
        </a:spcBef>
        <a:spcAft>
          <a:spcPct val="0"/>
        </a:spcAft>
        <a:buChar char="»"/>
        <a:defRPr sz="16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A065-9139-244A-86CE-7E7BF673FC0F}"/>
              </a:ext>
            </a:extLst>
          </p:cNvPr>
          <p:cNvSpPr>
            <a:spLocks noGrp="1"/>
          </p:cNvSpPr>
          <p:nvPr>
            <p:ph type="ctrTitle"/>
          </p:nvPr>
        </p:nvSpPr>
        <p:spPr>
          <a:xfrm>
            <a:off x="342900" y="779721"/>
            <a:ext cx="8458200" cy="1510771"/>
          </a:xfrm>
        </p:spPr>
        <p:txBody>
          <a:bodyPr/>
          <a:lstStyle/>
          <a:p>
            <a:r>
              <a:rPr lang="en-US" dirty="0"/>
              <a:t>Presentation</a:t>
            </a:r>
          </a:p>
        </p:txBody>
      </p:sp>
      <p:sp>
        <p:nvSpPr>
          <p:cNvPr id="3" name="Subtitle 2">
            <a:extLst>
              <a:ext uri="{FF2B5EF4-FFF2-40B4-BE49-F238E27FC236}">
                <a16:creationId xmlns:a16="http://schemas.microsoft.com/office/drawing/2014/main" id="{97E82DED-767D-4547-AF13-5AC0A5F27DE6}"/>
              </a:ext>
            </a:extLst>
          </p:cNvPr>
          <p:cNvSpPr>
            <a:spLocks noGrp="1"/>
          </p:cNvSpPr>
          <p:nvPr>
            <p:ph type="subTitle" idx="1"/>
          </p:nvPr>
        </p:nvSpPr>
        <p:spPr>
          <a:xfrm>
            <a:off x="342900" y="2454934"/>
            <a:ext cx="8458200" cy="1828841"/>
          </a:xfrm>
        </p:spPr>
        <p:txBody>
          <a:bodyPr/>
          <a:lstStyle/>
          <a:p>
            <a:pPr eaLnBrk="1" hangingPunct="1"/>
            <a:endParaRPr lang="en-US" dirty="0"/>
          </a:p>
          <a:p>
            <a:pPr eaLnBrk="1" hangingPunct="1"/>
            <a:r>
              <a:rPr lang="en-US" sz="1400" dirty="0"/>
              <a:t>Presenter’s Name: Aryan </a:t>
            </a:r>
            <a:r>
              <a:rPr lang="en-US" sz="1400" dirty="0" err="1"/>
              <a:t>Vashistha</a:t>
            </a:r>
            <a:r>
              <a:rPr lang="en-US" sz="1400" dirty="0"/>
              <a:t> </a:t>
            </a:r>
          </a:p>
          <a:p>
            <a:r>
              <a:rPr lang="en-US" sz="1400" dirty="0"/>
              <a:t>Mentor: Arun Adoni</a:t>
            </a:r>
          </a:p>
        </p:txBody>
      </p:sp>
      <p:sp>
        <p:nvSpPr>
          <p:cNvPr id="5" name="Rectangle 24">
            <a:extLst>
              <a:ext uri="{FF2B5EF4-FFF2-40B4-BE49-F238E27FC236}">
                <a16:creationId xmlns:a16="http://schemas.microsoft.com/office/drawing/2014/main" id="{BF4BDD6C-DF5D-6045-B8B0-A93D8BE41299}"/>
              </a:ext>
            </a:extLst>
          </p:cNvPr>
          <p:cNvSpPr>
            <a:spLocks noGrp="1" noChangeArrowheads="1"/>
          </p:cNvSpPr>
          <p:nvPr>
            <p:ph type="sldNum" sz="quarter" idx="10"/>
          </p:nvPr>
        </p:nvSpPr>
        <p:spPr>
          <a:xfrm>
            <a:off x="6667500" y="4448217"/>
            <a:ext cx="2133600" cy="154782"/>
          </a:xfrm>
        </p:spPr>
        <p:txBody>
          <a:bodyPr/>
          <a:lstStyle/>
          <a:p>
            <a:fld id="{07B5736C-021E-4EDA-A2F9-FF199D20DBAA}" type="slidenum">
              <a:rPr lang="en-US" smtClean="0"/>
              <a:pPr/>
              <a:t>1</a:t>
            </a:fld>
            <a:endParaRPr lang="en-US"/>
          </a:p>
        </p:txBody>
      </p:sp>
    </p:spTree>
    <p:extLst>
      <p:ext uri="{BB962C8B-B14F-4D97-AF65-F5344CB8AC3E}">
        <p14:creationId xmlns:p14="http://schemas.microsoft.com/office/powerpoint/2010/main" val="192917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52BC-07A0-4D42-AEAC-DAA5829E1D0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60C770C-84A3-4A70-9D3C-D661D4F5356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0935" y="1814011"/>
            <a:ext cx="4700168" cy="2738904"/>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50ECC2DA-E340-422A-8DB3-DB327F7E3916}"/>
              </a:ext>
            </a:extLst>
          </p:cNvPr>
          <p:cNvSpPr>
            <a:spLocks noGrp="1"/>
          </p:cNvSpPr>
          <p:nvPr>
            <p:ph type="sldNum" sz="quarter" idx="10"/>
          </p:nvPr>
        </p:nvSpPr>
        <p:spPr/>
        <p:txBody>
          <a:bodyPr/>
          <a:lstStyle/>
          <a:p>
            <a:pPr>
              <a:defRPr/>
            </a:pPr>
            <a:fld id="{2B97888F-6AF7-4263-B69D-592D8C33BAC7}" type="slidenum">
              <a:rPr lang="en-US" smtClean="0"/>
              <a:pPr>
                <a:defRPr/>
              </a:pPr>
              <a:t>10</a:t>
            </a:fld>
            <a:endParaRPr lang="en-US"/>
          </a:p>
        </p:txBody>
      </p:sp>
      <p:pic>
        <p:nvPicPr>
          <p:cNvPr id="8" name="Picture 7">
            <a:extLst>
              <a:ext uri="{FF2B5EF4-FFF2-40B4-BE49-F238E27FC236}">
                <a16:creationId xmlns:a16="http://schemas.microsoft.com/office/drawing/2014/main" id="{047D3697-70FD-45E3-9F01-FAA0BEF9F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24" y="663728"/>
            <a:ext cx="3876754" cy="16562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9E68556-9BEF-4781-99F3-4A7FF4353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359" y="590585"/>
            <a:ext cx="3052618" cy="1248548"/>
          </a:xfrm>
          <a:prstGeom prst="rect">
            <a:avLst/>
          </a:prstGeom>
        </p:spPr>
      </p:pic>
      <p:sp>
        <p:nvSpPr>
          <p:cNvPr id="12" name="Oval 11">
            <a:extLst>
              <a:ext uri="{FF2B5EF4-FFF2-40B4-BE49-F238E27FC236}">
                <a16:creationId xmlns:a16="http://schemas.microsoft.com/office/drawing/2014/main" id="{51CC11E8-4BC6-470F-99D2-D5AD03E3EA35}"/>
              </a:ext>
            </a:extLst>
          </p:cNvPr>
          <p:cNvSpPr/>
          <p:nvPr/>
        </p:nvSpPr>
        <p:spPr>
          <a:xfrm>
            <a:off x="4993942" y="801045"/>
            <a:ext cx="2623540" cy="7416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DAECD93-F78E-4857-B5B3-C33A9D9ABF86}"/>
              </a:ext>
            </a:extLst>
          </p:cNvPr>
          <p:cNvSpPr/>
          <p:nvPr/>
        </p:nvSpPr>
        <p:spPr>
          <a:xfrm>
            <a:off x="4572000" y="2537073"/>
            <a:ext cx="1957269" cy="7416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2F4FD3-25BD-4C69-9886-09CD74DD6A55}"/>
              </a:ext>
            </a:extLst>
          </p:cNvPr>
          <p:cNvSpPr/>
          <p:nvPr/>
        </p:nvSpPr>
        <p:spPr>
          <a:xfrm>
            <a:off x="5436442" y="3666070"/>
            <a:ext cx="3364661" cy="854113"/>
          </a:xfrm>
          <a:prstGeom prst="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20C501-037A-4EEE-9364-E1873961A9D2}"/>
              </a:ext>
            </a:extLst>
          </p:cNvPr>
          <p:cNvSpPr/>
          <p:nvPr/>
        </p:nvSpPr>
        <p:spPr>
          <a:xfrm>
            <a:off x="2206651" y="2123364"/>
            <a:ext cx="1194009" cy="1808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File</a:t>
            </a:r>
          </a:p>
        </p:txBody>
      </p:sp>
    </p:spTree>
    <p:extLst>
      <p:ext uri="{BB962C8B-B14F-4D97-AF65-F5344CB8AC3E}">
        <p14:creationId xmlns:p14="http://schemas.microsoft.com/office/powerpoint/2010/main" val="176607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DADE-32B0-45DB-80A2-C2F40F289EBB}"/>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77C183B2-CD18-4464-BEF7-8BCBB7AE862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557" y="717954"/>
            <a:ext cx="4231934" cy="1163506"/>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9D35711-96BB-462C-B909-C1D2DAFD1CAA}"/>
              </a:ext>
            </a:extLst>
          </p:cNvPr>
          <p:cNvSpPr>
            <a:spLocks noGrp="1"/>
          </p:cNvSpPr>
          <p:nvPr>
            <p:ph type="sldNum" sz="quarter" idx="10"/>
          </p:nvPr>
        </p:nvSpPr>
        <p:spPr/>
        <p:txBody>
          <a:bodyPr/>
          <a:lstStyle/>
          <a:p>
            <a:pPr>
              <a:defRPr/>
            </a:pPr>
            <a:fld id="{2B97888F-6AF7-4263-B69D-592D8C33BAC7}" type="slidenum">
              <a:rPr lang="en-US" smtClean="0"/>
              <a:pPr>
                <a:defRPr/>
              </a:pPr>
              <a:t>11</a:t>
            </a:fld>
            <a:endParaRPr lang="en-US"/>
          </a:p>
        </p:txBody>
      </p:sp>
      <p:pic>
        <p:nvPicPr>
          <p:cNvPr id="8" name="Picture 7">
            <a:extLst>
              <a:ext uri="{FF2B5EF4-FFF2-40B4-BE49-F238E27FC236}">
                <a16:creationId xmlns:a16="http://schemas.microsoft.com/office/drawing/2014/main" id="{D3E424B5-84E2-4907-95A7-453904997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 y="1542653"/>
            <a:ext cx="4231934" cy="87394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60EB0ED-F352-4152-9F70-0639C5D7F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0" y="2726903"/>
            <a:ext cx="4242422" cy="1259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764C9D1-8C42-4ED3-A523-E5D43B8B5A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941" y="619985"/>
            <a:ext cx="2740362" cy="1163506"/>
          </a:xfrm>
          <a:prstGeom prst="rect">
            <a:avLst/>
          </a:prstGeom>
        </p:spPr>
      </p:pic>
      <p:pic>
        <p:nvPicPr>
          <p:cNvPr id="14" name="Picture 13">
            <a:extLst>
              <a:ext uri="{FF2B5EF4-FFF2-40B4-BE49-F238E27FC236}">
                <a16:creationId xmlns:a16="http://schemas.microsoft.com/office/drawing/2014/main" id="{6DD4DA6A-959F-4344-81E7-755E4FD7A0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0861" y="1712703"/>
            <a:ext cx="4626239" cy="2748086"/>
          </a:xfrm>
          <a:prstGeom prst="rect">
            <a:avLst/>
          </a:prstGeom>
          <a:ln>
            <a:noFill/>
          </a:ln>
          <a:effectLst>
            <a:outerShdw blurRad="292100" dist="139700" dir="2700000" algn="tl" rotWithShape="0">
              <a:srgbClr val="333333">
                <a:alpha val="65000"/>
              </a:srgbClr>
            </a:outerShdw>
          </a:effectLst>
        </p:spPr>
      </p:pic>
      <p:sp>
        <p:nvSpPr>
          <p:cNvPr id="15" name="Oval 14">
            <a:extLst>
              <a:ext uri="{FF2B5EF4-FFF2-40B4-BE49-F238E27FC236}">
                <a16:creationId xmlns:a16="http://schemas.microsoft.com/office/drawing/2014/main" id="{F232B0C8-1B32-44AB-B959-6F1751C78C3F}"/>
              </a:ext>
            </a:extLst>
          </p:cNvPr>
          <p:cNvSpPr/>
          <p:nvPr/>
        </p:nvSpPr>
        <p:spPr>
          <a:xfrm>
            <a:off x="150236" y="2924569"/>
            <a:ext cx="1687709" cy="2191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DE53AA-D4FF-4C24-972C-40710A88EB52}"/>
              </a:ext>
            </a:extLst>
          </p:cNvPr>
          <p:cNvSpPr/>
          <p:nvPr/>
        </p:nvSpPr>
        <p:spPr>
          <a:xfrm>
            <a:off x="4993942" y="801045"/>
            <a:ext cx="2623540" cy="7416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D8C5771-BDE7-4AA4-B9F4-3AF2B85F9014}"/>
              </a:ext>
            </a:extLst>
          </p:cNvPr>
          <p:cNvSpPr/>
          <p:nvPr/>
        </p:nvSpPr>
        <p:spPr>
          <a:xfrm>
            <a:off x="5289917" y="2726903"/>
            <a:ext cx="1299809" cy="348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1D3A3F-2C24-4B0E-B000-ACDF77D4FB8B}"/>
              </a:ext>
            </a:extLst>
          </p:cNvPr>
          <p:cNvSpPr/>
          <p:nvPr/>
        </p:nvSpPr>
        <p:spPr>
          <a:xfrm>
            <a:off x="5750897" y="3597144"/>
            <a:ext cx="3296204" cy="743990"/>
          </a:xfrm>
          <a:prstGeom prst="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34780E-BCFC-413D-8055-5D30BE439C01}"/>
              </a:ext>
            </a:extLst>
          </p:cNvPr>
          <p:cNvSpPr/>
          <p:nvPr/>
        </p:nvSpPr>
        <p:spPr>
          <a:xfrm>
            <a:off x="2206652" y="1232347"/>
            <a:ext cx="1194009" cy="1808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Header</a:t>
            </a:r>
          </a:p>
        </p:txBody>
      </p:sp>
      <p:sp>
        <p:nvSpPr>
          <p:cNvPr id="23" name="Rectangle 22">
            <a:extLst>
              <a:ext uri="{FF2B5EF4-FFF2-40B4-BE49-F238E27FC236}">
                <a16:creationId xmlns:a16="http://schemas.microsoft.com/office/drawing/2014/main" id="{26213EE7-8655-413B-96F2-42C4D49AF60E}"/>
              </a:ext>
            </a:extLst>
          </p:cNvPr>
          <p:cNvSpPr/>
          <p:nvPr/>
        </p:nvSpPr>
        <p:spPr>
          <a:xfrm>
            <a:off x="2206651" y="2123364"/>
            <a:ext cx="1194009" cy="1808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Data</a:t>
            </a:r>
          </a:p>
        </p:txBody>
      </p:sp>
    </p:spTree>
    <p:extLst>
      <p:ext uri="{BB962C8B-B14F-4D97-AF65-F5344CB8AC3E}">
        <p14:creationId xmlns:p14="http://schemas.microsoft.com/office/powerpoint/2010/main" val="183808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4D74-AA0D-4068-855B-D300AE786B5E}"/>
              </a:ext>
            </a:extLst>
          </p:cNvPr>
          <p:cNvSpPr>
            <a:spLocks noGrp="1"/>
          </p:cNvSpPr>
          <p:nvPr>
            <p:ph type="title"/>
          </p:nvPr>
        </p:nvSpPr>
        <p:spPr/>
        <p:txBody>
          <a:bodyPr/>
          <a:lstStyle/>
          <a:p>
            <a:r>
              <a:rPr lang="en-US" dirty="0"/>
              <a:t>Error Handling </a:t>
            </a:r>
          </a:p>
        </p:txBody>
      </p:sp>
      <p:pic>
        <p:nvPicPr>
          <p:cNvPr id="7" name="Content Placeholder 6">
            <a:extLst>
              <a:ext uri="{FF2B5EF4-FFF2-40B4-BE49-F238E27FC236}">
                <a16:creationId xmlns:a16="http://schemas.microsoft.com/office/drawing/2014/main" id="{8B8596B8-0D46-418D-81CF-A3EF7CE2D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3981" y="2117092"/>
            <a:ext cx="2080440" cy="1348857"/>
          </a:xfrm>
        </p:spPr>
      </p:pic>
      <p:sp>
        <p:nvSpPr>
          <p:cNvPr id="4" name="Slide Number Placeholder 3">
            <a:extLst>
              <a:ext uri="{FF2B5EF4-FFF2-40B4-BE49-F238E27FC236}">
                <a16:creationId xmlns:a16="http://schemas.microsoft.com/office/drawing/2014/main" id="{67306D65-96DE-496B-BEB1-51D3285FDB70}"/>
              </a:ext>
            </a:extLst>
          </p:cNvPr>
          <p:cNvSpPr>
            <a:spLocks noGrp="1"/>
          </p:cNvSpPr>
          <p:nvPr>
            <p:ph type="sldNum" sz="quarter" idx="10"/>
          </p:nvPr>
        </p:nvSpPr>
        <p:spPr/>
        <p:txBody>
          <a:bodyPr/>
          <a:lstStyle/>
          <a:p>
            <a:pPr>
              <a:defRPr/>
            </a:pPr>
            <a:fld id="{2B97888F-6AF7-4263-B69D-592D8C33BAC7}" type="slidenum">
              <a:rPr lang="en-US" smtClean="0"/>
              <a:pPr>
                <a:defRPr/>
              </a:pPr>
              <a:t>12</a:t>
            </a:fld>
            <a:endParaRPr lang="en-US"/>
          </a:p>
        </p:txBody>
      </p:sp>
      <p:pic>
        <p:nvPicPr>
          <p:cNvPr id="6" name="Picture 5">
            <a:extLst>
              <a:ext uri="{FF2B5EF4-FFF2-40B4-BE49-F238E27FC236}">
                <a16:creationId xmlns:a16="http://schemas.microsoft.com/office/drawing/2014/main" id="{AFC24AA5-EA62-4210-BC4A-1C68D840B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411" y="808088"/>
            <a:ext cx="2411890" cy="1195811"/>
          </a:xfrm>
          <a:prstGeom prst="rect">
            <a:avLst/>
          </a:prstGeom>
        </p:spPr>
      </p:pic>
      <p:pic>
        <p:nvPicPr>
          <p:cNvPr id="8" name="Picture 7">
            <a:extLst>
              <a:ext uri="{FF2B5EF4-FFF2-40B4-BE49-F238E27FC236}">
                <a16:creationId xmlns:a16="http://schemas.microsoft.com/office/drawing/2014/main" id="{218800DF-E3C7-4360-89F6-B78732579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7" y="786357"/>
            <a:ext cx="1848640" cy="1239274"/>
          </a:xfrm>
          <a:prstGeom prst="rect">
            <a:avLst/>
          </a:prstGeom>
        </p:spPr>
      </p:pic>
      <p:pic>
        <p:nvPicPr>
          <p:cNvPr id="10" name="Picture 9">
            <a:extLst>
              <a:ext uri="{FF2B5EF4-FFF2-40B4-BE49-F238E27FC236}">
                <a16:creationId xmlns:a16="http://schemas.microsoft.com/office/drawing/2014/main" id="{F8889E53-B1F9-48ED-8A50-0D784A7B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273" y="2094034"/>
            <a:ext cx="3556528" cy="1308148"/>
          </a:xfrm>
          <a:prstGeom prst="rect">
            <a:avLst/>
          </a:prstGeom>
        </p:spPr>
      </p:pic>
      <p:pic>
        <p:nvPicPr>
          <p:cNvPr id="12" name="Picture 11">
            <a:extLst>
              <a:ext uri="{FF2B5EF4-FFF2-40B4-BE49-F238E27FC236}">
                <a16:creationId xmlns:a16="http://schemas.microsoft.com/office/drawing/2014/main" id="{0192E9AD-FD33-4EDF-97D0-2309E8062A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175" y="808088"/>
            <a:ext cx="2378660" cy="1236633"/>
          </a:xfrm>
          <a:prstGeom prst="rect">
            <a:avLst/>
          </a:prstGeom>
        </p:spPr>
      </p:pic>
    </p:spTree>
    <p:extLst>
      <p:ext uri="{BB962C8B-B14F-4D97-AF65-F5344CB8AC3E}">
        <p14:creationId xmlns:p14="http://schemas.microsoft.com/office/powerpoint/2010/main" val="2090772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83EA-CA29-4E30-820F-5C6E9809262C}"/>
              </a:ext>
            </a:extLst>
          </p:cNvPr>
          <p:cNvSpPr>
            <a:spLocks noGrp="1"/>
          </p:cNvSpPr>
          <p:nvPr>
            <p:ph type="title"/>
          </p:nvPr>
        </p:nvSpPr>
        <p:spPr>
          <a:xfrm>
            <a:off x="595228" y="1184396"/>
            <a:ext cx="8609669" cy="1181100"/>
          </a:xfrm>
        </p:spPr>
        <p:txBody>
          <a:bodyPr/>
          <a:lstStyle/>
          <a:p>
            <a:r>
              <a:rPr lang="en-US" dirty="0"/>
              <a:t>2) Generating a report of the Current file in ppt format using (Iron-Python and Python Script)</a:t>
            </a:r>
            <a:br>
              <a:rPr lang="en-US" dirty="0"/>
            </a:br>
            <a:endParaRPr lang="en-US" dirty="0"/>
          </a:p>
        </p:txBody>
      </p:sp>
      <p:sp>
        <p:nvSpPr>
          <p:cNvPr id="3" name="Content Placeholder 2">
            <a:extLst>
              <a:ext uri="{FF2B5EF4-FFF2-40B4-BE49-F238E27FC236}">
                <a16:creationId xmlns:a16="http://schemas.microsoft.com/office/drawing/2014/main" id="{56AD4FB4-E724-4737-BF90-5342BCDD1D7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58461F-53A7-4270-8077-6F3E1F17DBDD}"/>
              </a:ext>
            </a:extLst>
          </p:cNvPr>
          <p:cNvSpPr>
            <a:spLocks noGrp="1"/>
          </p:cNvSpPr>
          <p:nvPr>
            <p:ph type="sldNum" sz="quarter" idx="10"/>
          </p:nvPr>
        </p:nvSpPr>
        <p:spPr/>
        <p:txBody>
          <a:bodyPr/>
          <a:lstStyle/>
          <a:p>
            <a:pPr>
              <a:defRPr/>
            </a:pPr>
            <a:fld id="{2B97888F-6AF7-4263-B69D-592D8C33BAC7}" type="slidenum">
              <a:rPr lang="en-US" smtClean="0"/>
              <a:pPr>
                <a:defRPr/>
              </a:pPr>
              <a:t>13</a:t>
            </a:fld>
            <a:endParaRPr lang="en-US"/>
          </a:p>
        </p:txBody>
      </p:sp>
    </p:spTree>
    <p:extLst>
      <p:ext uri="{BB962C8B-B14F-4D97-AF65-F5344CB8AC3E}">
        <p14:creationId xmlns:p14="http://schemas.microsoft.com/office/powerpoint/2010/main" val="3674560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800FF0A-BCE1-4AF6-A217-964E7BF21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57454"/>
            <a:ext cx="8138865" cy="1958510"/>
          </a:xfrm>
        </p:spPr>
      </p:pic>
      <p:sp>
        <p:nvSpPr>
          <p:cNvPr id="2" name="Title 1">
            <a:extLst>
              <a:ext uri="{FF2B5EF4-FFF2-40B4-BE49-F238E27FC236}">
                <a16:creationId xmlns:a16="http://schemas.microsoft.com/office/drawing/2014/main" id="{FDB234D0-1DB3-425B-8ADF-572BA4DA0F93}"/>
              </a:ext>
            </a:extLst>
          </p:cNvPr>
          <p:cNvSpPr>
            <a:spLocks noGrp="1"/>
          </p:cNvSpPr>
          <p:nvPr>
            <p:ph type="title"/>
          </p:nvPr>
        </p:nvSpPr>
        <p:spPr>
          <a:xfrm>
            <a:off x="231775" y="92049"/>
            <a:ext cx="8458200" cy="610791"/>
          </a:xfrm>
        </p:spPr>
        <p:txBody>
          <a:bodyPr/>
          <a:lstStyle/>
          <a:p>
            <a:r>
              <a:rPr lang="en-US" dirty="0"/>
              <a:t>Input in Text Page in Spotfire</a:t>
            </a:r>
          </a:p>
        </p:txBody>
      </p:sp>
      <p:sp>
        <p:nvSpPr>
          <p:cNvPr id="4" name="Slide Number Placeholder 3">
            <a:extLst>
              <a:ext uri="{FF2B5EF4-FFF2-40B4-BE49-F238E27FC236}">
                <a16:creationId xmlns:a16="http://schemas.microsoft.com/office/drawing/2014/main" id="{44EC6B1A-F980-4E3C-8F99-C871E7DD0EAE}"/>
              </a:ext>
            </a:extLst>
          </p:cNvPr>
          <p:cNvSpPr>
            <a:spLocks noGrp="1"/>
          </p:cNvSpPr>
          <p:nvPr>
            <p:ph type="sldNum" sz="quarter" idx="10"/>
          </p:nvPr>
        </p:nvSpPr>
        <p:spPr/>
        <p:txBody>
          <a:bodyPr/>
          <a:lstStyle/>
          <a:p>
            <a:pPr>
              <a:defRPr/>
            </a:pPr>
            <a:fld id="{2B97888F-6AF7-4263-B69D-592D8C33BAC7}" type="slidenum">
              <a:rPr lang="en-US" smtClean="0"/>
              <a:pPr>
                <a:defRPr/>
              </a:pPr>
              <a:t>14</a:t>
            </a:fld>
            <a:endParaRPr lang="en-US"/>
          </a:p>
        </p:txBody>
      </p:sp>
      <p:sp>
        <p:nvSpPr>
          <p:cNvPr id="7" name="TextBox 6">
            <a:extLst>
              <a:ext uri="{FF2B5EF4-FFF2-40B4-BE49-F238E27FC236}">
                <a16:creationId xmlns:a16="http://schemas.microsoft.com/office/drawing/2014/main" id="{2D46D68E-521D-4D1F-A298-78D60C3EF4E7}"/>
              </a:ext>
            </a:extLst>
          </p:cNvPr>
          <p:cNvSpPr txBox="1"/>
          <p:nvPr/>
        </p:nvSpPr>
        <p:spPr>
          <a:xfrm flipH="1">
            <a:off x="808891" y="3260100"/>
            <a:ext cx="5133745" cy="923330"/>
          </a:xfrm>
          <a:prstGeom prst="rect">
            <a:avLst/>
          </a:prstGeom>
          <a:noFill/>
        </p:spPr>
        <p:txBody>
          <a:bodyPr wrap="square" rtlCol="0">
            <a:spAutoFit/>
          </a:bodyPr>
          <a:lstStyle/>
          <a:p>
            <a:r>
              <a:rPr lang="en-US" dirty="0"/>
              <a:t>User gives the the Address of the folder to store the report in ppt format, and give a name of the output ppt</a:t>
            </a:r>
          </a:p>
        </p:txBody>
      </p:sp>
      <p:cxnSp>
        <p:nvCxnSpPr>
          <p:cNvPr id="8" name="Straight Arrow Connector 7">
            <a:extLst>
              <a:ext uri="{FF2B5EF4-FFF2-40B4-BE49-F238E27FC236}">
                <a16:creationId xmlns:a16="http://schemas.microsoft.com/office/drawing/2014/main" id="{52E9B75A-0F64-4BFC-B850-A31215A50C50}"/>
              </a:ext>
            </a:extLst>
          </p:cNvPr>
          <p:cNvCxnSpPr>
            <a:cxnSpLocks/>
          </p:cNvCxnSpPr>
          <p:nvPr/>
        </p:nvCxnSpPr>
        <p:spPr>
          <a:xfrm>
            <a:off x="7370799" y="2344797"/>
            <a:ext cx="1607790" cy="404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7E67B1A-1F32-445E-853C-C8B40ABC845E}"/>
              </a:ext>
            </a:extLst>
          </p:cNvPr>
          <p:cNvCxnSpPr>
            <a:cxnSpLocks/>
          </p:cNvCxnSpPr>
          <p:nvPr/>
        </p:nvCxnSpPr>
        <p:spPr>
          <a:xfrm flipV="1">
            <a:off x="7236071" y="1067418"/>
            <a:ext cx="652907" cy="8517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D521A8B4-FF47-46D7-8FD2-4D83A99EAC52}"/>
              </a:ext>
            </a:extLst>
          </p:cNvPr>
          <p:cNvSpPr/>
          <p:nvPr/>
        </p:nvSpPr>
        <p:spPr>
          <a:xfrm>
            <a:off x="6936477" y="340199"/>
            <a:ext cx="1975748" cy="714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Pressing this button to Export Visuals along with Analysis</a:t>
            </a:r>
          </a:p>
        </p:txBody>
      </p:sp>
      <p:sp>
        <p:nvSpPr>
          <p:cNvPr id="14" name="Rectangle: Rounded Corners 13">
            <a:extLst>
              <a:ext uri="{FF2B5EF4-FFF2-40B4-BE49-F238E27FC236}">
                <a16:creationId xmlns:a16="http://schemas.microsoft.com/office/drawing/2014/main" id="{F8A1A370-A1CC-4059-AA1E-B10D5283D3E9}"/>
              </a:ext>
            </a:extLst>
          </p:cNvPr>
          <p:cNvSpPr/>
          <p:nvPr/>
        </p:nvSpPr>
        <p:spPr>
          <a:xfrm>
            <a:off x="7380266" y="2849034"/>
            <a:ext cx="1763734" cy="6515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Faster:To</a:t>
            </a:r>
            <a:r>
              <a:rPr lang="en-US" sz="1400" dirty="0"/>
              <a:t> export only the </a:t>
            </a:r>
          </a:p>
          <a:p>
            <a:pPr algn="ctr"/>
            <a:r>
              <a:rPr lang="en-US" sz="1400" dirty="0"/>
              <a:t>Visuals of the file</a:t>
            </a:r>
          </a:p>
        </p:txBody>
      </p:sp>
      <p:sp>
        <p:nvSpPr>
          <p:cNvPr id="15" name="Oval 14">
            <a:extLst>
              <a:ext uri="{FF2B5EF4-FFF2-40B4-BE49-F238E27FC236}">
                <a16:creationId xmlns:a16="http://schemas.microsoft.com/office/drawing/2014/main" id="{81525DA4-2E87-4162-A6F4-35A7086C1E34}"/>
              </a:ext>
            </a:extLst>
          </p:cNvPr>
          <p:cNvSpPr/>
          <p:nvPr/>
        </p:nvSpPr>
        <p:spPr>
          <a:xfrm>
            <a:off x="0" y="1770077"/>
            <a:ext cx="1677798" cy="2600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7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D204-39F6-453D-B4AC-079999BEC72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9CCF976-4757-47FF-921B-8B81B18E6F79}"/>
              </a:ext>
            </a:extLst>
          </p:cNvPr>
          <p:cNvSpPr>
            <a:spLocks noGrp="1"/>
          </p:cNvSpPr>
          <p:nvPr>
            <p:ph idx="1"/>
          </p:nvPr>
        </p:nvSpPr>
        <p:spPr/>
        <p:txBody>
          <a:bodyPr/>
          <a:lstStyle/>
          <a:p>
            <a:pPr marL="0" indent="0">
              <a:buNone/>
            </a:pPr>
            <a:r>
              <a:rPr lang="en-US" b="1" dirty="0"/>
              <a:t>For the active File in the Spotfire If we press the Press Go button then we get the ppt in the desired location with the Visuals and Analysis </a:t>
            </a:r>
          </a:p>
          <a:p>
            <a:pPr>
              <a:buFont typeface="Wingdings" panose="05000000000000000000" pitchFamily="2" charset="2"/>
              <a:buChar char="Ø"/>
            </a:pPr>
            <a:r>
              <a:rPr lang="en-US" dirty="0"/>
              <a:t>Spotfire has different pages and every page has different visuals</a:t>
            </a:r>
          </a:p>
          <a:p>
            <a:pPr>
              <a:buFont typeface="Wingdings" panose="05000000000000000000" pitchFamily="2" charset="2"/>
              <a:buChar char="Ø"/>
            </a:pPr>
            <a:r>
              <a:rPr lang="en-US" dirty="0"/>
              <a:t>Different Visuals are formed by different files (Data log Input or XY Data log)</a:t>
            </a:r>
          </a:p>
          <a:p>
            <a:pPr>
              <a:buFont typeface="Wingdings" panose="05000000000000000000" pitchFamily="2" charset="2"/>
              <a:buChar char="Ø"/>
            </a:pPr>
            <a:r>
              <a:rPr lang="en-US" dirty="0"/>
              <a:t>Every visual is formed based on the filtering conditions applied on the particular file</a:t>
            </a:r>
          </a:p>
          <a:p>
            <a:pPr>
              <a:buFont typeface="Wingdings" panose="05000000000000000000" pitchFamily="2" charset="2"/>
              <a:buChar char="Ø"/>
            </a:pPr>
            <a:r>
              <a:rPr lang="en-US" dirty="0"/>
              <a:t>Every visual is grouped by using particular columns and Graphs are plotted</a:t>
            </a:r>
          </a:p>
          <a:p>
            <a:pPr>
              <a:buFont typeface="Wingdings" panose="05000000000000000000" pitchFamily="2" charset="2"/>
              <a:buChar char="Ø"/>
            </a:pPr>
            <a:r>
              <a:rPr lang="en-US" dirty="0"/>
              <a:t>The Y expression of the can be any mathematical expression as the function of the column </a:t>
            </a:r>
          </a:p>
          <a:p>
            <a:pPr>
              <a:buFont typeface="Wingdings" panose="05000000000000000000" pitchFamily="2" charset="2"/>
              <a:buChar char="Ø"/>
            </a:pPr>
            <a:r>
              <a:rPr lang="en-US" dirty="0"/>
              <a:t>Final code works on Iron-Python Script and Python Script and should be able to do overcome all the problems </a:t>
            </a:r>
          </a:p>
          <a:p>
            <a:endParaRPr lang="en-US" dirty="0"/>
          </a:p>
        </p:txBody>
      </p:sp>
      <p:sp>
        <p:nvSpPr>
          <p:cNvPr id="4" name="Slide Number Placeholder 3">
            <a:extLst>
              <a:ext uri="{FF2B5EF4-FFF2-40B4-BE49-F238E27FC236}">
                <a16:creationId xmlns:a16="http://schemas.microsoft.com/office/drawing/2014/main" id="{C51EA5C4-7C3C-421A-A3AD-4CA862CA8D3D}"/>
              </a:ext>
            </a:extLst>
          </p:cNvPr>
          <p:cNvSpPr>
            <a:spLocks noGrp="1"/>
          </p:cNvSpPr>
          <p:nvPr>
            <p:ph type="sldNum" sz="quarter" idx="10"/>
          </p:nvPr>
        </p:nvSpPr>
        <p:spPr/>
        <p:txBody>
          <a:bodyPr/>
          <a:lstStyle/>
          <a:p>
            <a:pPr>
              <a:defRPr/>
            </a:pPr>
            <a:fld id="{2B97888F-6AF7-4263-B69D-592D8C33BAC7}" type="slidenum">
              <a:rPr lang="en-US" smtClean="0"/>
              <a:pPr>
                <a:defRPr/>
              </a:pPr>
              <a:t>15</a:t>
            </a:fld>
            <a:endParaRPr lang="en-US"/>
          </a:p>
        </p:txBody>
      </p:sp>
    </p:spTree>
    <p:extLst>
      <p:ext uri="{BB962C8B-B14F-4D97-AF65-F5344CB8AC3E}">
        <p14:creationId xmlns:p14="http://schemas.microsoft.com/office/powerpoint/2010/main" val="14443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AAF5-640D-4E9A-B3F1-D71C76B0D6AE}"/>
              </a:ext>
            </a:extLst>
          </p:cNvPr>
          <p:cNvSpPr>
            <a:spLocks noGrp="1"/>
          </p:cNvSpPr>
          <p:nvPr>
            <p:ph type="title"/>
          </p:nvPr>
        </p:nvSpPr>
        <p:spPr/>
        <p:txBody>
          <a:bodyPr/>
          <a:lstStyle/>
          <a:p>
            <a:r>
              <a:rPr lang="en-US" dirty="0"/>
              <a:t>Output PPT formed by pressing </a:t>
            </a:r>
            <a:r>
              <a:rPr lang="en-US" dirty="0" err="1"/>
              <a:t>PressGo</a:t>
            </a:r>
            <a:endParaRPr lang="en-US" dirty="0"/>
          </a:p>
        </p:txBody>
      </p:sp>
      <p:pic>
        <p:nvPicPr>
          <p:cNvPr id="6" name="Content Placeholder 5">
            <a:extLst>
              <a:ext uri="{FF2B5EF4-FFF2-40B4-BE49-F238E27FC236}">
                <a16:creationId xmlns:a16="http://schemas.microsoft.com/office/drawing/2014/main" id="{5DFFD992-93E0-4847-AAAE-C809667067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905"/>
          <a:stretch/>
        </p:blipFill>
        <p:spPr>
          <a:xfrm>
            <a:off x="231774" y="717955"/>
            <a:ext cx="8027009" cy="3764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33FBA68-3962-41EB-A662-3B926D1E0054}"/>
              </a:ext>
            </a:extLst>
          </p:cNvPr>
          <p:cNvSpPr>
            <a:spLocks noGrp="1"/>
          </p:cNvSpPr>
          <p:nvPr>
            <p:ph type="sldNum" sz="quarter" idx="10"/>
          </p:nvPr>
        </p:nvSpPr>
        <p:spPr/>
        <p:txBody>
          <a:bodyPr/>
          <a:lstStyle/>
          <a:p>
            <a:pPr>
              <a:defRPr/>
            </a:pPr>
            <a:fld id="{2B97888F-6AF7-4263-B69D-592D8C33BAC7}" type="slidenum">
              <a:rPr lang="en-US" smtClean="0"/>
              <a:pPr>
                <a:defRPr/>
              </a:pPr>
              <a:t>16</a:t>
            </a:fld>
            <a:endParaRPr lang="en-US"/>
          </a:p>
        </p:txBody>
      </p:sp>
      <p:sp>
        <p:nvSpPr>
          <p:cNvPr id="3" name="Oval 2">
            <a:extLst>
              <a:ext uri="{FF2B5EF4-FFF2-40B4-BE49-F238E27FC236}">
                <a16:creationId xmlns:a16="http://schemas.microsoft.com/office/drawing/2014/main" id="{B8FFF790-F3BA-4F19-92D5-FC7A89E03C59}"/>
              </a:ext>
            </a:extLst>
          </p:cNvPr>
          <p:cNvSpPr/>
          <p:nvPr/>
        </p:nvSpPr>
        <p:spPr>
          <a:xfrm>
            <a:off x="342897" y="1328746"/>
            <a:ext cx="1651273" cy="610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AD73473-CDBD-46EF-904F-342C186AF3B3}"/>
              </a:ext>
            </a:extLst>
          </p:cNvPr>
          <p:cNvSpPr/>
          <p:nvPr/>
        </p:nvSpPr>
        <p:spPr>
          <a:xfrm>
            <a:off x="4302054" y="1432508"/>
            <a:ext cx="3655172" cy="5070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593272F-9050-406F-8FF1-4A366A3EF546}"/>
              </a:ext>
            </a:extLst>
          </p:cNvPr>
          <p:cNvSpPr/>
          <p:nvPr/>
        </p:nvSpPr>
        <p:spPr>
          <a:xfrm>
            <a:off x="4740393" y="3958889"/>
            <a:ext cx="1975748" cy="714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Grouped by the x axis expressions  </a:t>
            </a:r>
          </a:p>
        </p:txBody>
      </p:sp>
    </p:spTree>
    <p:extLst>
      <p:ext uri="{BB962C8B-B14F-4D97-AF65-F5344CB8AC3E}">
        <p14:creationId xmlns:p14="http://schemas.microsoft.com/office/powerpoint/2010/main" val="380527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D032-2691-4491-97CA-9272B82535E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B501B58-D13B-4068-B034-2DE845F139C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12558"/>
            <a:ext cx="5238763" cy="2787899"/>
          </a:xfrm>
        </p:spPr>
      </p:pic>
      <p:sp>
        <p:nvSpPr>
          <p:cNvPr id="4" name="Slide Number Placeholder 3">
            <a:extLst>
              <a:ext uri="{FF2B5EF4-FFF2-40B4-BE49-F238E27FC236}">
                <a16:creationId xmlns:a16="http://schemas.microsoft.com/office/drawing/2014/main" id="{083DB841-4F52-4F43-ABBC-7ADDDDA08892}"/>
              </a:ext>
            </a:extLst>
          </p:cNvPr>
          <p:cNvSpPr>
            <a:spLocks noGrp="1"/>
          </p:cNvSpPr>
          <p:nvPr>
            <p:ph type="sldNum" sz="quarter" idx="10"/>
          </p:nvPr>
        </p:nvSpPr>
        <p:spPr/>
        <p:txBody>
          <a:bodyPr/>
          <a:lstStyle/>
          <a:p>
            <a:pPr>
              <a:defRPr/>
            </a:pPr>
            <a:fld id="{2B97888F-6AF7-4263-B69D-592D8C33BAC7}" type="slidenum">
              <a:rPr lang="en-US" smtClean="0"/>
              <a:pPr>
                <a:defRPr/>
              </a:pPr>
              <a:t>17</a:t>
            </a:fld>
            <a:endParaRPr lang="en-US"/>
          </a:p>
        </p:txBody>
      </p:sp>
      <p:pic>
        <p:nvPicPr>
          <p:cNvPr id="8" name="Picture 7">
            <a:extLst>
              <a:ext uri="{FF2B5EF4-FFF2-40B4-BE49-F238E27FC236}">
                <a16:creationId xmlns:a16="http://schemas.microsoft.com/office/drawing/2014/main" id="{06421CF5-6363-4169-B536-CAEA9E485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530" y="3200457"/>
            <a:ext cx="5592164" cy="1588154"/>
          </a:xfrm>
          <a:prstGeom prst="rect">
            <a:avLst/>
          </a:prstGeom>
        </p:spPr>
      </p:pic>
      <p:sp>
        <p:nvSpPr>
          <p:cNvPr id="9" name="Oval 8">
            <a:extLst>
              <a:ext uri="{FF2B5EF4-FFF2-40B4-BE49-F238E27FC236}">
                <a16:creationId xmlns:a16="http://schemas.microsoft.com/office/drawing/2014/main" id="{FCE4C6BB-B6D3-4F79-A1AF-656FF71D1895}"/>
              </a:ext>
            </a:extLst>
          </p:cNvPr>
          <p:cNvSpPr/>
          <p:nvPr/>
        </p:nvSpPr>
        <p:spPr>
          <a:xfrm>
            <a:off x="436228" y="2718033"/>
            <a:ext cx="3951214" cy="610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54CFDF-FE83-486B-885D-B19B75ECB346}"/>
              </a:ext>
            </a:extLst>
          </p:cNvPr>
          <p:cNvSpPr/>
          <p:nvPr/>
        </p:nvSpPr>
        <p:spPr>
          <a:xfrm>
            <a:off x="5427677" y="267231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918484-4FF2-461B-8D70-3C3DD9532507}"/>
              </a:ext>
            </a:extLst>
          </p:cNvPr>
          <p:cNvSpPr/>
          <p:nvPr/>
        </p:nvSpPr>
        <p:spPr>
          <a:xfrm>
            <a:off x="3194014" y="3023428"/>
            <a:ext cx="5144643" cy="610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0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DD51-400D-407B-B056-235AE13961C1}"/>
              </a:ext>
            </a:extLst>
          </p:cNvPr>
          <p:cNvSpPr>
            <a:spLocks noGrp="1"/>
          </p:cNvSpPr>
          <p:nvPr>
            <p:ph type="title"/>
          </p:nvPr>
        </p:nvSpPr>
        <p:spPr/>
        <p:txBody>
          <a:bodyPr/>
          <a:lstStyle/>
          <a:p>
            <a:r>
              <a:rPr lang="en-US" dirty="0"/>
              <a:t>Output PPT formed by pressing “Go”</a:t>
            </a:r>
          </a:p>
        </p:txBody>
      </p:sp>
      <p:pic>
        <p:nvPicPr>
          <p:cNvPr id="6" name="Content Placeholder 5">
            <a:extLst>
              <a:ext uri="{FF2B5EF4-FFF2-40B4-BE49-F238E27FC236}">
                <a16:creationId xmlns:a16="http://schemas.microsoft.com/office/drawing/2014/main" id="{88F87BB0-88AD-4030-A15C-92E3F374E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897" y="810197"/>
            <a:ext cx="8071338" cy="3374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4DBA1B29-B856-4461-AC43-E0CE0F015F92}"/>
              </a:ext>
            </a:extLst>
          </p:cNvPr>
          <p:cNvSpPr>
            <a:spLocks noGrp="1"/>
          </p:cNvSpPr>
          <p:nvPr>
            <p:ph type="sldNum" sz="quarter" idx="10"/>
          </p:nvPr>
        </p:nvSpPr>
        <p:spPr/>
        <p:txBody>
          <a:bodyPr/>
          <a:lstStyle/>
          <a:p>
            <a:pPr>
              <a:defRPr/>
            </a:pPr>
            <a:fld id="{2B97888F-6AF7-4263-B69D-592D8C33BAC7}" type="slidenum">
              <a:rPr lang="en-US" smtClean="0"/>
              <a:pPr>
                <a:defRPr/>
              </a:pPr>
              <a:t>18</a:t>
            </a:fld>
            <a:endParaRPr lang="en-US"/>
          </a:p>
        </p:txBody>
      </p:sp>
      <p:sp>
        <p:nvSpPr>
          <p:cNvPr id="3" name="Oval 2">
            <a:extLst>
              <a:ext uri="{FF2B5EF4-FFF2-40B4-BE49-F238E27FC236}">
                <a16:creationId xmlns:a16="http://schemas.microsoft.com/office/drawing/2014/main" id="{90973B5A-39BB-4B90-8881-679F91C9B7D3}"/>
              </a:ext>
            </a:extLst>
          </p:cNvPr>
          <p:cNvSpPr/>
          <p:nvPr/>
        </p:nvSpPr>
        <p:spPr>
          <a:xfrm>
            <a:off x="2105637" y="3380763"/>
            <a:ext cx="2466363" cy="645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72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F62-EB7D-4768-A26A-C0944BE056DB}"/>
              </a:ext>
            </a:extLst>
          </p:cNvPr>
          <p:cNvSpPr>
            <a:spLocks noGrp="1"/>
          </p:cNvSpPr>
          <p:nvPr>
            <p:ph type="title"/>
          </p:nvPr>
        </p:nvSpPr>
        <p:spPr/>
        <p:txBody>
          <a:bodyPr/>
          <a:lstStyle/>
          <a:p>
            <a:r>
              <a:rPr lang="en-US" dirty="0"/>
              <a:t>Error Handling</a:t>
            </a:r>
          </a:p>
        </p:txBody>
      </p:sp>
      <p:pic>
        <p:nvPicPr>
          <p:cNvPr id="6" name="Content Placeholder 5">
            <a:extLst>
              <a:ext uri="{FF2B5EF4-FFF2-40B4-BE49-F238E27FC236}">
                <a16:creationId xmlns:a16="http://schemas.microsoft.com/office/drawing/2014/main" id="{B65D7A1A-B0C9-44AF-812B-0FB397AB68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322" y="869569"/>
            <a:ext cx="4084674" cy="975445"/>
          </a:xfrm>
        </p:spPr>
      </p:pic>
      <p:sp>
        <p:nvSpPr>
          <p:cNvPr id="4" name="Slide Number Placeholder 3">
            <a:extLst>
              <a:ext uri="{FF2B5EF4-FFF2-40B4-BE49-F238E27FC236}">
                <a16:creationId xmlns:a16="http://schemas.microsoft.com/office/drawing/2014/main" id="{C9638CAE-DB34-4736-8377-81FA3A985943}"/>
              </a:ext>
            </a:extLst>
          </p:cNvPr>
          <p:cNvSpPr>
            <a:spLocks noGrp="1"/>
          </p:cNvSpPr>
          <p:nvPr>
            <p:ph type="sldNum" sz="quarter" idx="10"/>
          </p:nvPr>
        </p:nvSpPr>
        <p:spPr/>
        <p:txBody>
          <a:bodyPr/>
          <a:lstStyle/>
          <a:p>
            <a:pPr>
              <a:defRPr/>
            </a:pPr>
            <a:fld id="{2B97888F-6AF7-4263-B69D-592D8C33BAC7}" type="slidenum">
              <a:rPr lang="en-US" smtClean="0"/>
              <a:pPr>
                <a:defRPr/>
              </a:pPr>
              <a:t>19</a:t>
            </a:fld>
            <a:endParaRPr lang="en-US"/>
          </a:p>
        </p:txBody>
      </p:sp>
      <p:pic>
        <p:nvPicPr>
          <p:cNvPr id="8" name="Picture 7">
            <a:extLst>
              <a:ext uri="{FF2B5EF4-FFF2-40B4-BE49-F238E27FC236}">
                <a16:creationId xmlns:a16="http://schemas.microsoft.com/office/drawing/2014/main" id="{B089E062-3296-4341-8949-1574B9E3C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996" y="681696"/>
            <a:ext cx="4148229" cy="3834617"/>
          </a:xfrm>
          <a:prstGeom prst="rect">
            <a:avLst/>
          </a:prstGeom>
        </p:spPr>
      </p:pic>
      <p:sp>
        <p:nvSpPr>
          <p:cNvPr id="9" name="Oval 8">
            <a:extLst>
              <a:ext uri="{FF2B5EF4-FFF2-40B4-BE49-F238E27FC236}">
                <a16:creationId xmlns:a16="http://schemas.microsoft.com/office/drawing/2014/main" id="{6F0B6D78-E633-4112-AB4D-D8283E2E44A8}"/>
              </a:ext>
            </a:extLst>
          </p:cNvPr>
          <p:cNvSpPr/>
          <p:nvPr/>
        </p:nvSpPr>
        <p:spPr>
          <a:xfrm>
            <a:off x="4688495" y="1705281"/>
            <a:ext cx="856628" cy="3607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16E69D7-A426-44BC-BFFF-F0F6F8B371F1}"/>
              </a:ext>
            </a:extLst>
          </p:cNvPr>
          <p:cNvSpPr/>
          <p:nvPr/>
        </p:nvSpPr>
        <p:spPr>
          <a:xfrm>
            <a:off x="1424910" y="2479390"/>
            <a:ext cx="2266246" cy="90976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If this error is encountered then uncheck Allow Caching </a:t>
            </a:r>
          </a:p>
        </p:txBody>
      </p:sp>
    </p:spTree>
    <p:extLst>
      <p:ext uri="{BB962C8B-B14F-4D97-AF65-F5344CB8AC3E}">
        <p14:creationId xmlns:p14="http://schemas.microsoft.com/office/powerpoint/2010/main" val="20379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B772-F711-4CBC-A061-0E1FA4B9AC41}"/>
              </a:ext>
            </a:extLst>
          </p:cNvPr>
          <p:cNvSpPr>
            <a:spLocks noGrp="1"/>
          </p:cNvSpPr>
          <p:nvPr>
            <p:ph type="ctrTitle"/>
          </p:nvPr>
        </p:nvSpPr>
        <p:spPr>
          <a:xfrm>
            <a:off x="268941" y="1040472"/>
            <a:ext cx="8458200" cy="1102519"/>
          </a:xfrm>
        </p:spPr>
        <p:txBody>
          <a:bodyPr/>
          <a:lstStyle/>
          <a:p>
            <a:r>
              <a:rPr lang="en-US" dirty="0"/>
              <a:t>Automation in Spotfire</a:t>
            </a:r>
          </a:p>
        </p:txBody>
      </p:sp>
      <p:sp>
        <p:nvSpPr>
          <p:cNvPr id="3" name="Subtitle 2">
            <a:extLst>
              <a:ext uri="{FF2B5EF4-FFF2-40B4-BE49-F238E27FC236}">
                <a16:creationId xmlns:a16="http://schemas.microsoft.com/office/drawing/2014/main" id="{D2B38593-8517-4F35-869A-5072A002AA1A}"/>
              </a:ext>
            </a:extLst>
          </p:cNvPr>
          <p:cNvSpPr>
            <a:spLocks noGrp="1"/>
          </p:cNvSpPr>
          <p:nvPr>
            <p:ph type="subTitle" idx="1"/>
          </p:nvPr>
        </p:nvSpPr>
        <p:spPr>
          <a:xfrm>
            <a:off x="268941" y="2337129"/>
            <a:ext cx="8458200" cy="1824736"/>
          </a:xfrm>
        </p:spPr>
        <p:txBody>
          <a:bodyPr/>
          <a:lstStyle/>
          <a:p>
            <a:pPr marL="342900" indent="-342900">
              <a:buAutoNum type="arabicParenR"/>
            </a:pPr>
            <a:r>
              <a:rPr lang="en-US" dirty="0"/>
              <a:t>Automation of File Handling in Spotfire (Using Iron-Python)</a:t>
            </a:r>
          </a:p>
          <a:p>
            <a:pPr marL="342900" indent="-342900">
              <a:buAutoNum type="arabicParenR"/>
            </a:pPr>
            <a:r>
              <a:rPr lang="en-US" dirty="0"/>
              <a:t>Generating Report of Current file in ppt format (Using Python , Iron-Python)</a:t>
            </a:r>
          </a:p>
          <a:p>
            <a:pPr marL="342900" indent="-342900">
              <a:buAutoNum type="arabicParenR"/>
            </a:pPr>
            <a:endParaRPr lang="en-US" dirty="0"/>
          </a:p>
        </p:txBody>
      </p:sp>
      <p:sp>
        <p:nvSpPr>
          <p:cNvPr id="4" name="Slide Number Placeholder 3">
            <a:extLst>
              <a:ext uri="{FF2B5EF4-FFF2-40B4-BE49-F238E27FC236}">
                <a16:creationId xmlns:a16="http://schemas.microsoft.com/office/drawing/2014/main" id="{3C16E3E4-773B-4020-AC0E-10E13D6E8D56}"/>
              </a:ext>
            </a:extLst>
          </p:cNvPr>
          <p:cNvSpPr>
            <a:spLocks noGrp="1"/>
          </p:cNvSpPr>
          <p:nvPr>
            <p:ph type="sldNum" sz="quarter" idx="10"/>
          </p:nvPr>
        </p:nvSpPr>
        <p:spPr/>
        <p:txBody>
          <a:bodyPr/>
          <a:lstStyle/>
          <a:p>
            <a:pPr>
              <a:defRPr/>
            </a:pPr>
            <a:fld id="{03BA23CF-AA30-4A18-B744-605C3E9DBF07}" type="slidenum">
              <a:rPr lang="en-US" smtClean="0"/>
              <a:pPr>
                <a:defRPr/>
              </a:pPr>
              <a:t>2</a:t>
            </a:fld>
            <a:endParaRPr lang="en-US"/>
          </a:p>
        </p:txBody>
      </p:sp>
    </p:spTree>
    <p:extLst>
      <p:ext uri="{BB962C8B-B14F-4D97-AF65-F5344CB8AC3E}">
        <p14:creationId xmlns:p14="http://schemas.microsoft.com/office/powerpoint/2010/main" val="199893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890A-30AE-48D3-B5F3-D588CA0DC866}"/>
              </a:ext>
            </a:extLst>
          </p:cNvPr>
          <p:cNvSpPr>
            <a:spLocks noGrp="1"/>
          </p:cNvSpPr>
          <p:nvPr>
            <p:ph type="title"/>
          </p:nvPr>
        </p:nvSpPr>
        <p:spPr/>
        <p:txBody>
          <a:bodyPr/>
          <a:lstStyle/>
          <a:p>
            <a:r>
              <a:rPr lang="en-US" dirty="0"/>
              <a:t>Combining Both into a single Text Page</a:t>
            </a:r>
          </a:p>
        </p:txBody>
      </p:sp>
      <p:pic>
        <p:nvPicPr>
          <p:cNvPr id="6" name="Content Placeholder 5">
            <a:extLst>
              <a:ext uri="{FF2B5EF4-FFF2-40B4-BE49-F238E27FC236}">
                <a16:creationId xmlns:a16="http://schemas.microsoft.com/office/drawing/2014/main" id="{574CFB1B-97E2-46D0-B55E-7B06BA887B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1428" y="810196"/>
            <a:ext cx="7116059" cy="3709987"/>
          </a:xfrm>
        </p:spPr>
      </p:pic>
      <p:sp>
        <p:nvSpPr>
          <p:cNvPr id="4" name="Slide Number Placeholder 3">
            <a:extLst>
              <a:ext uri="{FF2B5EF4-FFF2-40B4-BE49-F238E27FC236}">
                <a16:creationId xmlns:a16="http://schemas.microsoft.com/office/drawing/2014/main" id="{4C0B1CFE-48EB-48C7-B8D6-8340CE7162CE}"/>
              </a:ext>
            </a:extLst>
          </p:cNvPr>
          <p:cNvSpPr>
            <a:spLocks noGrp="1"/>
          </p:cNvSpPr>
          <p:nvPr>
            <p:ph type="sldNum" sz="quarter" idx="10"/>
          </p:nvPr>
        </p:nvSpPr>
        <p:spPr/>
        <p:txBody>
          <a:bodyPr/>
          <a:lstStyle/>
          <a:p>
            <a:pPr>
              <a:defRPr/>
            </a:pPr>
            <a:fld id="{2B97888F-6AF7-4263-B69D-592D8C33BAC7}" type="slidenum">
              <a:rPr lang="en-US" smtClean="0"/>
              <a:pPr>
                <a:defRPr/>
              </a:pPr>
              <a:t>20</a:t>
            </a:fld>
            <a:endParaRPr lang="en-US"/>
          </a:p>
        </p:txBody>
      </p:sp>
      <p:sp>
        <p:nvSpPr>
          <p:cNvPr id="7" name="Oval 6">
            <a:extLst>
              <a:ext uri="{FF2B5EF4-FFF2-40B4-BE49-F238E27FC236}">
                <a16:creationId xmlns:a16="http://schemas.microsoft.com/office/drawing/2014/main" id="{550DAACE-4BCB-4E13-BFB4-DE7A00CB0BC5}"/>
              </a:ext>
            </a:extLst>
          </p:cNvPr>
          <p:cNvSpPr/>
          <p:nvPr/>
        </p:nvSpPr>
        <p:spPr>
          <a:xfrm>
            <a:off x="604007" y="725379"/>
            <a:ext cx="6493079" cy="21436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C85FF9C-E309-4019-958A-D0EECFE2F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72" y="2665189"/>
            <a:ext cx="2095682" cy="1409822"/>
          </a:xfrm>
          <a:prstGeom prst="rect">
            <a:avLst/>
          </a:prstGeom>
        </p:spPr>
      </p:pic>
    </p:spTree>
    <p:extLst>
      <p:ext uri="{BB962C8B-B14F-4D97-AF65-F5344CB8AC3E}">
        <p14:creationId xmlns:p14="http://schemas.microsoft.com/office/powerpoint/2010/main" val="365533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C0D9-4025-4471-BD2A-6B5DCE1C3A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43559-16CD-4D77-B144-DF9EC02F037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54055B-5102-42B2-B940-5B18DBC05B0A}"/>
              </a:ext>
            </a:extLst>
          </p:cNvPr>
          <p:cNvSpPr>
            <a:spLocks noGrp="1"/>
          </p:cNvSpPr>
          <p:nvPr>
            <p:ph type="sldNum" sz="quarter" idx="10"/>
          </p:nvPr>
        </p:nvSpPr>
        <p:spPr/>
        <p:txBody>
          <a:bodyPr/>
          <a:lstStyle/>
          <a:p>
            <a:pPr>
              <a:defRPr/>
            </a:pPr>
            <a:fld id="{2B97888F-6AF7-4263-B69D-592D8C33BAC7}" type="slidenum">
              <a:rPr lang="en-US" smtClean="0"/>
              <a:pPr>
                <a:defRPr/>
              </a:pPr>
              <a:t>21</a:t>
            </a:fld>
            <a:endParaRPr lang="en-US"/>
          </a:p>
        </p:txBody>
      </p:sp>
    </p:spTree>
    <p:extLst>
      <p:ext uri="{BB962C8B-B14F-4D97-AF65-F5344CB8AC3E}">
        <p14:creationId xmlns:p14="http://schemas.microsoft.com/office/powerpoint/2010/main" val="140022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59D3-F39A-49AE-9A70-4D52B22AE1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6F28B7-EEEE-485F-A613-FA659580719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DA2298B-FD32-4CCD-9FC7-795680B4B318}"/>
              </a:ext>
            </a:extLst>
          </p:cNvPr>
          <p:cNvSpPr>
            <a:spLocks noGrp="1"/>
          </p:cNvSpPr>
          <p:nvPr>
            <p:ph type="sldNum" sz="quarter" idx="10"/>
          </p:nvPr>
        </p:nvSpPr>
        <p:spPr/>
        <p:txBody>
          <a:bodyPr/>
          <a:lstStyle/>
          <a:p>
            <a:pPr>
              <a:defRPr/>
            </a:pPr>
            <a:fld id="{2B97888F-6AF7-4263-B69D-592D8C33BAC7}" type="slidenum">
              <a:rPr lang="en-US" smtClean="0"/>
              <a:pPr>
                <a:defRPr/>
              </a:pPr>
              <a:t>22</a:t>
            </a:fld>
            <a:endParaRPr lang="en-US"/>
          </a:p>
        </p:txBody>
      </p:sp>
    </p:spTree>
    <p:extLst>
      <p:ext uri="{BB962C8B-B14F-4D97-AF65-F5344CB8AC3E}">
        <p14:creationId xmlns:p14="http://schemas.microsoft.com/office/powerpoint/2010/main" val="9240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65CE-C7DB-46CB-9AC0-66E9BC697A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47639E-9088-47C8-B9C8-4ED48A53B7D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005F47D-8885-4DC7-88DA-39093D681CDE}"/>
              </a:ext>
            </a:extLst>
          </p:cNvPr>
          <p:cNvSpPr>
            <a:spLocks noGrp="1"/>
          </p:cNvSpPr>
          <p:nvPr>
            <p:ph type="sldNum" sz="quarter" idx="10"/>
          </p:nvPr>
        </p:nvSpPr>
        <p:spPr/>
        <p:txBody>
          <a:bodyPr/>
          <a:lstStyle/>
          <a:p>
            <a:pPr>
              <a:defRPr/>
            </a:pPr>
            <a:fld id="{2B97888F-6AF7-4263-B69D-592D8C33BAC7}" type="slidenum">
              <a:rPr lang="en-US" smtClean="0"/>
              <a:pPr>
                <a:defRPr/>
              </a:pPr>
              <a:t>23</a:t>
            </a:fld>
            <a:endParaRPr lang="en-US"/>
          </a:p>
        </p:txBody>
      </p:sp>
    </p:spTree>
    <p:extLst>
      <p:ext uri="{BB962C8B-B14F-4D97-AF65-F5344CB8AC3E}">
        <p14:creationId xmlns:p14="http://schemas.microsoft.com/office/powerpoint/2010/main" val="39388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B8E0-295B-402C-9F9A-A4EAC7B218B9}"/>
              </a:ext>
            </a:extLst>
          </p:cNvPr>
          <p:cNvSpPr>
            <a:spLocks noGrp="1"/>
          </p:cNvSpPr>
          <p:nvPr>
            <p:ph type="ctrTitle"/>
          </p:nvPr>
        </p:nvSpPr>
        <p:spPr>
          <a:xfrm>
            <a:off x="342900" y="2129135"/>
            <a:ext cx="8458200" cy="1102519"/>
          </a:xfrm>
        </p:spPr>
        <p:txBody>
          <a:bodyPr/>
          <a:lstStyle/>
          <a:p>
            <a:r>
              <a:rPr lang="en-US" sz="3600" dirty="0"/>
              <a:t>Problem statement 2: </a:t>
            </a:r>
            <a:br>
              <a:rPr lang="en-US" sz="3600" dirty="0"/>
            </a:br>
            <a:br>
              <a:rPr lang="en-US" sz="3600" dirty="0"/>
            </a:br>
            <a:r>
              <a:rPr lang="en-US" sz="2800" dirty="0"/>
              <a:t>Creating a GUI Based Analysis tool for ATE Data logfiles </a:t>
            </a:r>
            <a:br>
              <a:rPr lang="en-US" sz="2800" dirty="0"/>
            </a:br>
            <a:br>
              <a:rPr lang="en-US" sz="2000" dirty="0"/>
            </a:br>
            <a:br>
              <a:rPr lang="en-US" sz="2000" dirty="0"/>
            </a:br>
            <a:br>
              <a:rPr lang="en-US" sz="3600" i="1" dirty="0">
                <a:cs typeface="Calibri Light" panose="020F0302020204030204" pitchFamily="34" charset="0"/>
              </a:rPr>
            </a:br>
            <a:endParaRPr lang="en-US" dirty="0"/>
          </a:p>
        </p:txBody>
      </p:sp>
      <p:sp>
        <p:nvSpPr>
          <p:cNvPr id="4" name="Slide Number Placeholder 3">
            <a:extLst>
              <a:ext uri="{FF2B5EF4-FFF2-40B4-BE49-F238E27FC236}">
                <a16:creationId xmlns:a16="http://schemas.microsoft.com/office/drawing/2014/main" id="{A68F6EB8-FB53-4AE4-AED0-545EFA35308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BA23CF-AA30-4A18-B744-605C3E9DBF07}"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4236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75B2-D248-4DEB-AD08-EEFC48FD59C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B46A6AB-4743-4ACF-BA0A-AF557BF9E6F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3B4176A-8C73-4C0C-8555-D3E543E81579}"/>
              </a:ext>
            </a:extLst>
          </p:cNvPr>
          <p:cNvSpPr>
            <a:spLocks noGrp="1"/>
          </p:cNvSpPr>
          <p:nvPr>
            <p:ph type="sldNum" sz="quarter" idx="10"/>
          </p:nvPr>
        </p:nvSpPr>
        <p:spPr/>
        <p:txBody>
          <a:bodyPr/>
          <a:lstStyle/>
          <a:p>
            <a:pPr>
              <a:defRPr/>
            </a:pPr>
            <a:fld id="{03BA23CF-AA30-4A18-B744-605C3E9DBF07}" type="slidenum">
              <a:rPr lang="en-US" smtClean="0"/>
              <a:pPr>
                <a:defRPr/>
              </a:pPr>
              <a:t>25</a:t>
            </a:fld>
            <a:endParaRPr lang="en-US"/>
          </a:p>
        </p:txBody>
      </p:sp>
    </p:spTree>
    <p:extLst>
      <p:ext uri="{BB962C8B-B14F-4D97-AF65-F5344CB8AC3E}">
        <p14:creationId xmlns:p14="http://schemas.microsoft.com/office/powerpoint/2010/main" val="4212325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837C-A8A1-41BE-B448-47307A32A8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18A368E-6CD2-4A65-9EEA-D9CD50998B0C}"/>
              </a:ext>
            </a:extLst>
          </p:cNvPr>
          <p:cNvSpPr>
            <a:spLocks noGrp="1"/>
          </p:cNvSpPr>
          <p:nvPr>
            <p:ph idx="1"/>
          </p:nvPr>
        </p:nvSpPr>
        <p:spPr>
          <a:xfrm>
            <a:off x="444500" y="545926"/>
            <a:ext cx="8467725" cy="3709449"/>
          </a:xfrm>
        </p:spPr>
        <p:txBody>
          <a:bodyPr/>
          <a:lstStyle/>
          <a:p>
            <a:endParaRPr lang="en-US" dirty="0"/>
          </a:p>
          <a:p>
            <a:pPr marL="0" indent="0">
              <a:buNone/>
            </a:pPr>
            <a:r>
              <a:rPr lang="en-US" sz="1400" b="1" dirty="0"/>
              <a:t>Aim</a:t>
            </a:r>
            <a:r>
              <a:rPr lang="en-US" sz="1400" dirty="0"/>
              <a:t> – To Automate the generation of various Data analysis reports/summary needed for ATE</a:t>
            </a:r>
          </a:p>
          <a:p>
            <a:pPr marL="342900" indent="-342900">
              <a:buAutoNum type="arabicPeriod"/>
            </a:pPr>
            <a:r>
              <a:rPr lang="en-US" sz="1400" dirty="0"/>
              <a:t>In </a:t>
            </a:r>
            <a:r>
              <a:rPr lang="en-US" sz="1400" b="1" dirty="0"/>
              <a:t>engineering development</a:t>
            </a:r>
            <a:r>
              <a:rPr lang="en-US" sz="1400" dirty="0"/>
              <a:t>, this tool can be continuously fed log files as and when any data is collected and continue to have an idea of marginalities or instabilities or data distributions during development.</a:t>
            </a:r>
          </a:p>
          <a:p>
            <a:pPr marL="342900" indent="-342900">
              <a:buAutoNum type="arabicPeriod"/>
            </a:pPr>
            <a:r>
              <a:rPr lang="en-US" sz="1400" dirty="0"/>
              <a:t>In </a:t>
            </a:r>
            <a:r>
              <a:rPr lang="en-US" sz="1400" b="1" dirty="0"/>
              <a:t>production data</a:t>
            </a:r>
            <a:r>
              <a:rPr lang="en-US" sz="1400" dirty="0"/>
              <a:t> analysis, the tool can be used specifically to understand the yield losses, site – site skews or lot –lot skews seen, understand the data distributions for high volumes, </a:t>
            </a:r>
            <a:r>
              <a:rPr lang="en-US" sz="1400" dirty="0" err="1"/>
              <a:t>Cpks</a:t>
            </a:r>
            <a:r>
              <a:rPr lang="en-US" sz="1400" dirty="0"/>
              <a:t>.</a:t>
            </a:r>
          </a:p>
          <a:p>
            <a:pPr marL="342900" indent="-342900">
              <a:buAutoNum type="arabicPeriod"/>
            </a:pPr>
            <a:r>
              <a:rPr lang="en-US" sz="1400" dirty="0"/>
              <a:t>The tool gives a summary on the </a:t>
            </a:r>
          </a:p>
          <a:p>
            <a:pPr marL="821663" lvl="1" indent="-342900">
              <a:buAutoNum type="arabicPeriod"/>
            </a:pPr>
            <a:r>
              <a:rPr lang="en-US" sz="1400" dirty="0"/>
              <a:t>type of distribution/skews</a:t>
            </a:r>
          </a:p>
          <a:p>
            <a:pPr marL="821663" lvl="1" indent="-342900">
              <a:buAutoNum type="arabicPeriod"/>
            </a:pPr>
            <a:r>
              <a:rPr lang="en-US" sz="1400" dirty="0"/>
              <a:t>Generates the histogram plots for visual analysis</a:t>
            </a:r>
          </a:p>
          <a:p>
            <a:pPr marL="821663" lvl="1" indent="-342900">
              <a:buAutoNum type="arabicPeriod"/>
            </a:pPr>
            <a:r>
              <a:rPr lang="en-US" sz="1400" dirty="0"/>
              <a:t>Data statistics / </a:t>
            </a:r>
            <a:r>
              <a:rPr lang="en-US" sz="1400" dirty="0" err="1"/>
              <a:t>Cpk</a:t>
            </a:r>
            <a:endParaRPr lang="en-US" sz="1400" dirty="0"/>
          </a:p>
          <a:p>
            <a:pPr marL="821663" lvl="1" indent="-342900">
              <a:buAutoNum type="arabicPeriod"/>
            </a:pPr>
            <a:r>
              <a:rPr lang="en-US" sz="1400" dirty="0"/>
              <a:t>Site wise Mean / Sigma drifts</a:t>
            </a:r>
          </a:p>
          <a:p>
            <a:pPr marL="821663" lvl="1" indent="-342900">
              <a:buAutoNum type="arabicPeriod"/>
            </a:pPr>
            <a:r>
              <a:rPr lang="en-US" sz="1400" dirty="0"/>
              <a:t>Site wise distributions &amp; statistics</a:t>
            </a:r>
          </a:p>
          <a:p>
            <a:pPr marL="821663" lvl="1" indent="-342900">
              <a:buAutoNum type="arabicPeriod"/>
            </a:pPr>
            <a:r>
              <a:rPr lang="en-US" sz="1400" dirty="0"/>
              <a:t>Lot wise Mean / Sigma drifts</a:t>
            </a:r>
          </a:p>
          <a:p>
            <a:pPr marL="632532" lvl="1" indent="-342900">
              <a:buFont typeface="+mj-lt"/>
              <a:buAutoNum type="arabicPeriod"/>
            </a:pPr>
            <a:endParaRPr lang="en-US" b="1" i="1" dirty="0"/>
          </a:p>
          <a:p>
            <a:pPr marL="632532" lvl="1" indent="-342900">
              <a:buFont typeface="+mj-lt"/>
              <a:buAutoNum type="arabicPeriod"/>
            </a:pPr>
            <a:endParaRPr lang="en-US" b="1" i="1" dirty="0"/>
          </a:p>
          <a:p>
            <a:pPr marL="632532" lvl="1" indent="-342900">
              <a:buFont typeface="+mj-lt"/>
              <a:buAutoNum type="arabicPeriod"/>
            </a:pPr>
            <a:endParaRPr lang="en-US" b="1" i="1" dirty="0"/>
          </a:p>
          <a:p>
            <a:pPr marL="632532" lvl="1" indent="-342900">
              <a:buFont typeface="+mj-lt"/>
              <a:buAutoNum type="arabicPeriod"/>
            </a:pPr>
            <a:endParaRPr lang="en-US" b="1" i="1" dirty="0"/>
          </a:p>
          <a:p>
            <a:pPr marL="632532" lvl="1" indent="-342900">
              <a:buFont typeface="+mj-lt"/>
              <a:buAutoNum type="arabicPeriod"/>
            </a:pPr>
            <a:endParaRPr lang="en-US" dirty="0"/>
          </a:p>
          <a:p>
            <a:pPr marL="632532"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D992FF9-9CAA-48D6-8988-8D41A5589037}"/>
              </a:ext>
            </a:extLst>
          </p:cNvPr>
          <p:cNvSpPr>
            <a:spLocks noGrp="1"/>
          </p:cNvSpPr>
          <p:nvPr>
            <p:ph type="sldNum" sz="quarter" idx="10"/>
          </p:nvPr>
        </p:nvSpPr>
        <p:spPr/>
        <p:txBody>
          <a:bodyPr/>
          <a:lstStyle/>
          <a:p>
            <a:fld id="{016A2ACD-6E1F-465C-998A-61D9EF708B0E}" type="slidenum">
              <a:rPr lang="en-US" smtClean="0"/>
              <a:t>26</a:t>
            </a:fld>
            <a:endParaRPr lang="en-US" dirty="0"/>
          </a:p>
        </p:txBody>
      </p:sp>
    </p:spTree>
    <p:extLst>
      <p:ext uri="{BB962C8B-B14F-4D97-AF65-F5344CB8AC3E}">
        <p14:creationId xmlns:p14="http://schemas.microsoft.com/office/powerpoint/2010/main" val="3474443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F1C4-D418-48CE-A8D3-23D20A260567}"/>
              </a:ext>
            </a:extLst>
          </p:cNvPr>
          <p:cNvSpPr>
            <a:spLocks noGrp="1"/>
          </p:cNvSpPr>
          <p:nvPr>
            <p:ph type="title"/>
          </p:nvPr>
        </p:nvSpPr>
        <p:spPr/>
        <p:txBody>
          <a:bodyPr/>
          <a:lstStyle/>
          <a:p>
            <a:r>
              <a:rPr lang="en-US" dirty="0"/>
              <a:t>Input File: Engineering File</a:t>
            </a:r>
          </a:p>
        </p:txBody>
      </p:sp>
      <p:sp>
        <p:nvSpPr>
          <p:cNvPr id="3" name="Content Placeholder 2">
            <a:extLst>
              <a:ext uri="{FF2B5EF4-FFF2-40B4-BE49-F238E27FC236}">
                <a16:creationId xmlns:a16="http://schemas.microsoft.com/office/drawing/2014/main" id="{5435BF4A-E42C-4819-BF14-B05CEBA49A27}"/>
              </a:ext>
            </a:extLst>
          </p:cNvPr>
          <p:cNvSpPr>
            <a:spLocks noGrp="1"/>
          </p:cNvSpPr>
          <p:nvPr>
            <p:ph idx="1"/>
          </p:nvPr>
        </p:nvSpPr>
        <p:spPr>
          <a:xfrm>
            <a:off x="287336" y="623922"/>
            <a:ext cx="8569328" cy="3895656"/>
          </a:xfrm>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File has information related to Parameters which are tested for the device along with its specified </a:t>
            </a:r>
            <a:r>
              <a:rPr lang="en-US" sz="1600" dirty="0" err="1"/>
              <a:t>Low_Limit</a:t>
            </a:r>
            <a:r>
              <a:rPr lang="en-US" sz="1600" dirty="0"/>
              <a:t> and </a:t>
            </a:r>
            <a:r>
              <a:rPr lang="en-US" sz="1600" dirty="0" err="1"/>
              <a:t>High_Limit</a:t>
            </a:r>
            <a:r>
              <a:rPr lang="en-US" sz="1600" dirty="0"/>
              <a:t> values ,Site in which the device was tested </a:t>
            </a:r>
            <a:r>
              <a:rPr lang="en-US" sz="1600" dirty="0" err="1"/>
              <a:t>etc</a:t>
            </a:r>
            <a:endParaRPr lang="en-US" sz="1600" dirty="0"/>
          </a:p>
        </p:txBody>
      </p:sp>
      <p:sp>
        <p:nvSpPr>
          <p:cNvPr id="4" name="Slide Number Placeholder 3">
            <a:extLst>
              <a:ext uri="{FF2B5EF4-FFF2-40B4-BE49-F238E27FC236}">
                <a16:creationId xmlns:a16="http://schemas.microsoft.com/office/drawing/2014/main" id="{B2C56408-B3EB-4CEC-81E5-862BD91A8ADB}"/>
              </a:ext>
            </a:extLst>
          </p:cNvPr>
          <p:cNvSpPr>
            <a:spLocks noGrp="1"/>
          </p:cNvSpPr>
          <p:nvPr>
            <p:ph type="sldNum" sz="quarter" idx="10"/>
          </p:nvPr>
        </p:nvSpPr>
        <p:spPr/>
        <p:txBody>
          <a:bodyPr/>
          <a:lstStyle/>
          <a:p>
            <a:pPr>
              <a:defRPr/>
            </a:pPr>
            <a:fld id="{2B97888F-6AF7-4263-B69D-592D8C33BAC7}" type="slidenum">
              <a:rPr lang="en-US" smtClean="0"/>
              <a:pPr>
                <a:defRPr/>
              </a:pPr>
              <a:t>27</a:t>
            </a:fld>
            <a:endParaRPr lang="en-US"/>
          </a:p>
        </p:txBody>
      </p:sp>
      <p:pic>
        <p:nvPicPr>
          <p:cNvPr id="7" name="Picture 6">
            <a:extLst>
              <a:ext uri="{FF2B5EF4-FFF2-40B4-BE49-F238E27FC236}">
                <a16:creationId xmlns:a16="http://schemas.microsoft.com/office/drawing/2014/main" id="{D138A614-B4EB-4B88-8A24-93AA8FF70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4" y="744545"/>
            <a:ext cx="9013831" cy="3044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a:extLst>
              <a:ext uri="{FF2B5EF4-FFF2-40B4-BE49-F238E27FC236}">
                <a16:creationId xmlns:a16="http://schemas.microsoft.com/office/drawing/2014/main" id="{6EF7AFB9-D3E8-4B0D-AD7A-3ABBB5BACA6E}"/>
              </a:ext>
            </a:extLst>
          </p:cNvPr>
          <p:cNvSpPr/>
          <p:nvPr/>
        </p:nvSpPr>
        <p:spPr>
          <a:xfrm>
            <a:off x="3838969" y="684889"/>
            <a:ext cx="5368231" cy="347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F8F79D-0745-469C-8E41-922D9A796883}"/>
              </a:ext>
            </a:extLst>
          </p:cNvPr>
          <p:cNvSpPr/>
          <p:nvPr/>
        </p:nvSpPr>
        <p:spPr>
          <a:xfrm>
            <a:off x="5654026" y="1360264"/>
            <a:ext cx="869058" cy="2488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D3C60-C227-4FF1-A7D4-9CFE0B1F4A11}"/>
              </a:ext>
            </a:extLst>
          </p:cNvPr>
          <p:cNvSpPr/>
          <p:nvPr/>
        </p:nvSpPr>
        <p:spPr>
          <a:xfrm>
            <a:off x="65085" y="666548"/>
            <a:ext cx="2202021" cy="8448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B8BC83-072D-43CA-AC94-70ED1F759190}"/>
              </a:ext>
            </a:extLst>
          </p:cNvPr>
          <p:cNvSpPr/>
          <p:nvPr/>
        </p:nvSpPr>
        <p:spPr>
          <a:xfrm>
            <a:off x="6523084" y="357382"/>
            <a:ext cx="1245538" cy="266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Parameters</a:t>
            </a:r>
          </a:p>
        </p:txBody>
      </p:sp>
    </p:spTree>
    <p:extLst>
      <p:ext uri="{BB962C8B-B14F-4D97-AF65-F5344CB8AC3E}">
        <p14:creationId xmlns:p14="http://schemas.microsoft.com/office/powerpoint/2010/main" val="41172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F1C4-D418-48CE-A8D3-23D20A260567}"/>
              </a:ext>
            </a:extLst>
          </p:cNvPr>
          <p:cNvSpPr>
            <a:spLocks noGrp="1"/>
          </p:cNvSpPr>
          <p:nvPr>
            <p:ph type="title"/>
          </p:nvPr>
        </p:nvSpPr>
        <p:spPr/>
        <p:txBody>
          <a:bodyPr/>
          <a:lstStyle/>
          <a:p>
            <a:r>
              <a:rPr lang="en-US" dirty="0"/>
              <a:t>Input </a:t>
            </a:r>
            <a:r>
              <a:rPr lang="en-US" dirty="0" err="1"/>
              <a:t>Files:Production</a:t>
            </a:r>
            <a:r>
              <a:rPr lang="en-US" dirty="0"/>
              <a:t> </a:t>
            </a:r>
          </a:p>
        </p:txBody>
      </p:sp>
      <p:sp>
        <p:nvSpPr>
          <p:cNvPr id="3" name="Content Placeholder 2">
            <a:extLst>
              <a:ext uri="{FF2B5EF4-FFF2-40B4-BE49-F238E27FC236}">
                <a16:creationId xmlns:a16="http://schemas.microsoft.com/office/drawing/2014/main" id="{5435BF4A-E42C-4819-BF14-B05CEBA49A27}"/>
              </a:ext>
            </a:extLst>
          </p:cNvPr>
          <p:cNvSpPr>
            <a:spLocks noGrp="1"/>
          </p:cNvSpPr>
          <p:nvPr>
            <p:ph idx="1"/>
          </p:nvPr>
        </p:nvSpPr>
        <p:spPr>
          <a:xfrm>
            <a:off x="287336" y="623922"/>
            <a:ext cx="8569328" cy="3895656"/>
          </a:xfrm>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600" dirty="0"/>
              <a:t> (Testing File)                                                                                        (Limit File)</a:t>
            </a:r>
          </a:p>
          <a:p>
            <a:endParaRPr lang="en-US" sz="1600" dirty="0"/>
          </a:p>
          <a:p>
            <a:r>
              <a:rPr lang="en-US" sz="1600" dirty="0"/>
              <a:t>For the Production File Analysis we give two Input files .The Limits are mapped automatically to the parameter with the help of code</a:t>
            </a:r>
          </a:p>
        </p:txBody>
      </p:sp>
      <p:sp>
        <p:nvSpPr>
          <p:cNvPr id="4" name="Slide Number Placeholder 3">
            <a:extLst>
              <a:ext uri="{FF2B5EF4-FFF2-40B4-BE49-F238E27FC236}">
                <a16:creationId xmlns:a16="http://schemas.microsoft.com/office/drawing/2014/main" id="{B2C56408-B3EB-4CEC-81E5-862BD91A8ADB}"/>
              </a:ext>
            </a:extLst>
          </p:cNvPr>
          <p:cNvSpPr>
            <a:spLocks noGrp="1"/>
          </p:cNvSpPr>
          <p:nvPr>
            <p:ph type="sldNum" sz="quarter" idx="10"/>
          </p:nvPr>
        </p:nvSpPr>
        <p:spPr/>
        <p:txBody>
          <a:bodyPr/>
          <a:lstStyle/>
          <a:p>
            <a:pPr>
              <a:defRPr/>
            </a:pPr>
            <a:fld id="{2B97888F-6AF7-4263-B69D-592D8C33BAC7}" type="slidenum">
              <a:rPr lang="en-US" smtClean="0"/>
              <a:pPr>
                <a:defRPr/>
              </a:pPr>
              <a:t>28</a:t>
            </a:fld>
            <a:endParaRPr lang="en-US"/>
          </a:p>
        </p:txBody>
      </p:sp>
      <p:pic>
        <p:nvPicPr>
          <p:cNvPr id="6" name="Picture 5">
            <a:extLst>
              <a:ext uri="{FF2B5EF4-FFF2-40B4-BE49-F238E27FC236}">
                <a16:creationId xmlns:a16="http://schemas.microsoft.com/office/drawing/2014/main" id="{3DDBDDA6-9099-49F6-9D65-8B0983198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9060"/>
            <a:ext cx="5463729" cy="2312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a:extLst>
              <a:ext uri="{FF2B5EF4-FFF2-40B4-BE49-F238E27FC236}">
                <a16:creationId xmlns:a16="http://schemas.microsoft.com/office/drawing/2014/main" id="{1158C450-ECB2-4C6D-9A9C-8569E50E3569}"/>
              </a:ext>
            </a:extLst>
          </p:cNvPr>
          <p:cNvSpPr/>
          <p:nvPr/>
        </p:nvSpPr>
        <p:spPr>
          <a:xfrm>
            <a:off x="744282" y="761064"/>
            <a:ext cx="4775007" cy="347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C39BF0-FEA1-4BAB-9A56-836FE4581BA4}"/>
              </a:ext>
            </a:extLst>
          </p:cNvPr>
          <p:cNvSpPr/>
          <p:nvPr/>
        </p:nvSpPr>
        <p:spPr>
          <a:xfrm>
            <a:off x="4100282" y="512237"/>
            <a:ext cx="1245538" cy="266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Parameters</a:t>
            </a:r>
          </a:p>
        </p:txBody>
      </p:sp>
      <p:pic>
        <p:nvPicPr>
          <p:cNvPr id="9" name="Picture 8">
            <a:extLst>
              <a:ext uri="{FF2B5EF4-FFF2-40B4-BE49-F238E27FC236}">
                <a16:creationId xmlns:a16="http://schemas.microsoft.com/office/drawing/2014/main" id="{139C43A9-7BDD-428B-B11D-59AB9C515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369" y="107163"/>
            <a:ext cx="2860295" cy="3044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a:extLst>
              <a:ext uri="{FF2B5EF4-FFF2-40B4-BE49-F238E27FC236}">
                <a16:creationId xmlns:a16="http://schemas.microsoft.com/office/drawing/2014/main" id="{5252619B-44CB-440A-889E-792F73CF93FF}"/>
              </a:ext>
            </a:extLst>
          </p:cNvPr>
          <p:cNvSpPr/>
          <p:nvPr/>
        </p:nvSpPr>
        <p:spPr>
          <a:xfrm>
            <a:off x="6327437" y="-20652"/>
            <a:ext cx="1630110" cy="34061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990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7106-9D56-4DDF-BAC1-037C13AD6094}"/>
              </a:ext>
            </a:extLst>
          </p:cNvPr>
          <p:cNvSpPr>
            <a:spLocks noGrp="1"/>
          </p:cNvSpPr>
          <p:nvPr>
            <p:ph type="title"/>
          </p:nvPr>
        </p:nvSpPr>
        <p:spPr/>
        <p:txBody>
          <a:bodyPr/>
          <a:lstStyle/>
          <a:p>
            <a:r>
              <a:rPr lang="en-US" dirty="0"/>
              <a:t>Creation of the .exe file </a:t>
            </a:r>
          </a:p>
        </p:txBody>
      </p:sp>
      <p:sp>
        <p:nvSpPr>
          <p:cNvPr id="3" name="Content Placeholder 2">
            <a:extLst>
              <a:ext uri="{FF2B5EF4-FFF2-40B4-BE49-F238E27FC236}">
                <a16:creationId xmlns:a16="http://schemas.microsoft.com/office/drawing/2014/main" id="{8DD031A2-E0AA-4AE9-8CE1-7159E18D2640}"/>
              </a:ext>
            </a:extLst>
          </p:cNvPr>
          <p:cNvSpPr>
            <a:spLocks noGrp="1"/>
          </p:cNvSpPr>
          <p:nvPr>
            <p:ph idx="1"/>
          </p:nvPr>
        </p:nvSpPr>
        <p:spPr/>
        <p:txBody>
          <a:bodyPr/>
          <a:lstStyle/>
          <a:p>
            <a:pPr marL="0" indent="0">
              <a:buNone/>
            </a:pPr>
            <a:r>
              <a:rPr lang="en-US" dirty="0"/>
              <a:t>Exe file is created that can be easily shared and will work on every system even if Python and the necessary libraries are not installed</a:t>
            </a:r>
          </a:p>
          <a:p>
            <a:pPr marL="0" indent="0">
              <a:buNone/>
            </a:pPr>
            <a:r>
              <a:rPr lang="en-US" dirty="0"/>
              <a:t>The GUI can work for Data log Files from the tester which includes Engineering File and Production File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919115-056C-4F2E-B586-62F00D03EC39}"/>
              </a:ext>
            </a:extLst>
          </p:cNvPr>
          <p:cNvSpPr>
            <a:spLocks noGrp="1"/>
          </p:cNvSpPr>
          <p:nvPr>
            <p:ph type="sldNum" sz="quarter" idx="10"/>
          </p:nvPr>
        </p:nvSpPr>
        <p:spPr/>
        <p:txBody>
          <a:bodyPr/>
          <a:lstStyle/>
          <a:p>
            <a:pPr>
              <a:defRPr/>
            </a:pPr>
            <a:fld id="{2B97888F-6AF7-4263-B69D-592D8C33BAC7}" type="slidenum">
              <a:rPr lang="en-US" smtClean="0"/>
              <a:pPr>
                <a:defRPr/>
              </a:pPr>
              <a:t>29</a:t>
            </a:fld>
            <a:endParaRPr lang="en-US"/>
          </a:p>
        </p:txBody>
      </p:sp>
      <p:pic>
        <p:nvPicPr>
          <p:cNvPr id="6" name="Picture 5">
            <a:extLst>
              <a:ext uri="{FF2B5EF4-FFF2-40B4-BE49-F238E27FC236}">
                <a16:creationId xmlns:a16="http://schemas.microsoft.com/office/drawing/2014/main" id="{9B50FC2B-37E6-4C73-8EAD-D59F5A48F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49" y="2190500"/>
            <a:ext cx="1791731" cy="1839969"/>
          </a:xfrm>
          <a:prstGeom prst="rect">
            <a:avLst/>
          </a:prstGeom>
        </p:spPr>
      </p:pic>
      <p:sp>
        <p:nvSpPr>
          <p:cNvPr id="7" name="Arrow: Right 6">
            <a:extLst>
              <a:ext uri="{FF2B5EF4-FFF2-40B4-BE49-F238E27FC236}">
                <a16:creationId xmlns:a16="http://schemas.microsoft.com/office/drawing/2014/main" id="{8E8BF0AA-07C5-46E7-819B-718205743B4A}"/>
              </a:ext>
            </a:extLst>
          </p:cNvPr>
          <p:cNvSpPr/>
          <p:nvPr/>
        </p:nvSpPr>
        <p:spPr>
          <a:xfrm>
            <a:off x="5040536" y="2516489"/>
            <a:ext cx="1035312" cy="234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0DC693-F0E9-4653-BACE-35F9CD89342D}"/>
              </a:ext>
            </a:extLst>
          </p:cNvPr>
          <p:cNvSpPr/>
          <p:nvPr/>
        </p:nvSpPr>
        <p:spPr>
          <a:xfrm>
            <a:off x="6143861" y="2153596"/>
            <a:ext cx="1942155" cy="98241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Standalone exe file</a:t>
            </a:r>
          </a:p>
        </p:txBody>
      </p:sp>
    </p:spTree>
    <p:extLst>
      <p:ext uri="{BB962C8B-B14F-4D97-AF65-F5344CB8AC3E}">
        <p14:creationId xmlns:p14="http://schemas.microsoft.com/office/powerpoint/2010/main" val="59619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83EA-CA29-4E30-820F-5C6E9809262C}"/>
              </a:ext>
            </a:extLst>
          </p:cNvPr>
          <p:cNvSpPr>
            <a:spLocks noGrp="1"/>
          </p:cNvSpPr>
          <p:nvPr>
            <p:ph type="title"/>
          </p:nvPr>
        </p:nvSpPr>
        <p:spPr>
          <a:xfrm>
            <a:off x="465263" y="1887781"/>
            <a:ext cx="8609669" cy="1181100"/>
          </a:xfrm>
        </p:spPr>
        <p:txBody>
          <a:bodyPr/>
          <a:lstStyle/>
          <a:p>
            <a:r>
              <a:rPr lang="en-US" dirty="0"/>
              <a:t>1) Automation of File Handling in Spotfire (Using Iron-Python)</a:t>
            </a:r>
            <a:br>
              <a:rPr lang="en-US" dirty="0"/>
            </a:br>
            <a:br>
              <a:rPr lang="en-US" dirty="0"/>
            </a:br>
            <a:endParaRPr lang="en-US" dirty="0"/>
          </a:p>
        </p:txBody>
      </p:sp>
      <p:sp>
        <p:nvSpPr>
          <p:cNvPr id="3" name="Content Placeholder 2">
            <a:extLst>
              <a:ext uri="{FF2B5EF4-FFF2-40B4-BE49-F238E27FC236}">
                <a16:creationId xmlns:a16="http://schemas.microsoft.com/office/drawing/2014/main" id="{56AD4FB4-E724-4737-BF90-5342BCDD1D72}"/>
              </a:ext>
            </a:extLst>
          </p:cNvPr>
          <p:cNvSpPr>
            <a:spLocks noGrp="1"/>
          </p:cNvSpPr>
          <p:nvPr>
            <p:ph idx="1"/>
          </p:nvPr>
        </p:nvSpPr>
        <p:spPr>
          <a:xfrm>
            <a:off x="465263" y="1549420"/>
            <a:ext cx="8467725" cy="3709449"/>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58461F-53A7-4270-8077-6F3E1F17DBDD}"/>
              </a:ext>
            </a:extLst>
          </p:cNvPr>
          <p:cNvSpPr>
            <a:spLocks noGrp="1"/>
          </p:cNvSpPr>
          <p:nvPr>
            <p:ph type="sldNum" sz="quarter" idx="10"/>
          </p:nvPr>
        </p:nvSpPr>
        <p:spPr/>
        <p:txBody>
          <a:bodyPr/>
          <a:lstStyle/>
          <a:p>
            <a:pPr>
              <a:defRPr/>
            </a:pPr>
            <a:fld id="{2B97888F-6AF7-4263-B69D-592D8C33BAC7}" type="slidenum">
              <a:rPr lang="en-US" smtClean="0"/>
              <a:pPr>
                <a:defRPr/>
              </a:pPr>
              <a:t>3</a:t>
            </a:fld>
            <a:endParaRPr lang="en-US"/>
          </a:p>
        </p:txBody>
      </p:sp>
    </p:spTree>
    <p:extLst>
      <p:ext uri="{BB962C8B-B14F-4D97-AF65-F5344CB8AC3E}">
        <p14:creationId xmlns:p14="http://schemas.microsoft.com/office/powerpoint/2010/main" val="152986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4F38-1CF3-46FF-9FF3-8BA03AA7A034}"/>
              </a:ext>
            </a:extLst>
          </p:cNvPr>
          <p:cNvSpPr>
            <a:spLocks noGrp="1"/>
          </p:cNvSpPr>
          <p:nvPr>
            <p:ph type="title"/>
          </p:nvPr>
        </p:nvSpPr>
        <p:spPr>
          <a:xfrm>
            <a:off x="231775" y="85898"/>
            <a:ext cx="8458200" cy="610791"/>
          </a:xfrm>
        </p:spPr>
        <p:txBody>
          <a:bodyPr/>
          <a:lstStyle/>
          <a:p>
            <a:r>
              <a:rPr lang="en-US" dirty="0"/>
              <a:t>GUI For Engineering File</a:t>
            </a:r>
          </a:p>
        </p:txBody>
      </p:sp>
      <p:graphicFrame>
        <p:nvGraphicFramePr>
          <p:cNvPr id="6" name="Content Placeholder 5">
            <a:extLst>
              <a:ext uri="{FF2B5EF4-FFF2-40B4-BE49-F238E27FC236}">
                <a16:creationId xmlns:a16="http://schemas.microsoft.com/office/drawing/2014/main" id="{C2178C4D-7DC8-4A83-AF2E-3A6BE363F749}"/>
              </a:ext>
            </a:extLst>
          </p:cNvPr>
          <p:cNvGraphicFramePr>
            <a:graphicFrameLocks noGrp="1"/>
          </p:cNvGraphicFramePr>
          <p:nvPr>
            <p:ph idx="1"/>
            <p:extLst>
              <p:ext uri="{D42A27DB-BD31-4B8C-83A1-F6EECF244321}">
                <p14:modId xmlns:p14="http://schemas.microsoft.com/office/powerpoint/2010/main" val="270880083"/>
              </p:ext>
            </p:extLst>
          </p:nvPr>
        </p:nvGraphicFramePr>
        <p:xfrm>
          <a:off x="231775" y="661149"/>
          <a:ext cx="8569325" cy="393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DCD497D-4F56-4100-82F8-8DBCD1A4FC2C}"/>
              </a:ext>
            </a:extLst>
          </p:cNvPr>
          <p:cNvSpPr>
            <a:spLocks noGrp="1"/>
          </p:cNvSpPr>
          <p:nvPr>
            <p:ph type="sldNum" sz="quarter" idx="10"/>
          </p:nvPr>
        </p:nvSpPr>
        <p:spPr/>
        <p:txBody>
          <a:bodyPr/>
          <a:lstStyle/>
          <a:p>
            <a:pPr>
              <a:defRPr/>
            </a:pPr>
            <a:fld id="{2B97888F-6AF7-4263-B69D-592D8C33BAC7}" type="slidenum">
              <a:rPr lang="en-US" smtClean="0"/>
              <a:pPr>
                <a:defRPr/>
              </a:pPr>
              <a:t>30</a:t>
            </a:fld>
            <a:endParaRPr lang="en-US" dirty="0"/>
          </a:p>
        </p:txBody>
      </p:sp>
      <p:sp>
        <p:nvSpPr>
          <p:cNvPr id="5" name="TextBox 4">
            <a:extLst>
              <a:ext uri="{FF2B5EF4-FFF2-40B4-BE49-F238E27FC236}">
                <a16:creationId xmlns:a16="http://schemas.microsoft.com/office/drawing/2014/main" id="{6FC909F0-140D-4AC3-9949-43763887EC0B}"/>
              </a:ext>
            </a:extLst>
          </p:cNvPr>
          <p:cNvSpPr txBox="1"/>
          <p:nvPr/>
        </p:nvSpPr>
        <p:spPr>
          <a:xfrm>
            <a:off x="4198605" y="2137632"/>
            <a:ext cx="4122295" cy="246221"/>
          </a:xfrm>
          <a:prstGeom prst="rect">
            <a:avLst/>
          </a:prstGeom>
          <a:noFill/>
        </p:spPr>
        <p:txBody>
          <a:bodyPr wrap="square" rtlCol="0">
            <a:spAutoFit/>
          </a:bodyPr>
          <a:lstStyle/>
          <a:p>
            <a:r>
              <a:rPr lang="en-US" sz="1000" dirty="0">
                <a:solidFill>
                  <a:schemeClr val="bg1"/>
                </a:solidFill>
              </a:rPr>
              <a:t>Frequency response of AUX-0025 filter </a:t>
            </a:r>
          </a:p>
        </p:txBody>
      </p:sp>
      <p:sp>
        <p:nvSpPr>
          <p:cNvPr id="9" name="TextBox 8">
            <a:extLst>
              <a:ext uri="{FF2B5EF4-FFF2-40B4-BE49-F238E27FC236}">
                <a16:creationId xmlns:a16="http://schemas.microsoft.com/office/drawing/2014/main" id="{EF58ECDC-37DA-4D01-85A2-4BDD2FCF723B}"/>
              </a:ext>
            </a:extLst>
          </p:cNvPr>
          <p:cNvSpPr txBox="1"/>
          <p:nvPr/>
        </p:nvSpPr>
        <p:spPr>
          <a:xfrm>
            <a:off x="6355663" y="3387593"/>
            <a:ext cx="1551720" cy="276999"/>
          </a:xfrm>
          <a:prstGeom prst="rect">
            <a:avLst/>
          </a:prstGeom>
          <a:noFill/>
        </p:spPr>
        <p:txBody>
          <a:bodyPr wrap="square" rtlCol="0">
            <a:spAutoFit/>
          </a:bodyPr>
          <a:lstStyle/>
          <a:p>
            <a:r>
              <a:rPr lang="en-US" sz="1200" dirty="0"/>
              <a:t>.</a:t>
            </a:r>
            <a:r>
              <a:rPr lang="en-US" sz="1200" dirty="0">
                <a:solidFill>
                  <a:schemeClr val="bg1"/>
                </a:solidFill>
              </a:rPr>
              <a:t>Flat Band till 20kHz</a:t>
            </a:r>
            <a:endParaRPr lang="en-US" sz="1200" dirty="0"/>
          </a:p>
        </p:txBody>
      </p:sp>
      <p:cxnSp>
        <p:nvCxnSpPr>
          <p:cNvPr id="11" name="Straight Arrow Connector 10">
            <a:extLst>
              <a:ext uri="{FF2B5EF4-FFF2-40B4-BE49-F238E27FC236}">
                <a16:creationId xmlns:a16="http://schemas.microsoft.com/office/drawing/2014/main" id="{9871FAF5-52F3-4E66-9CB6-835DFB6863CD}"/>
              </a:ext>
            </a:extLst>
          </p:cNvPr>
          <p:cNvCxnSpPr/>
          <p:nvPr/>
        </p:nvCxnSpPr>
        <p:spPr>
          <a:xfrm flipV="1">
            <a:off x="7333709" y="3040822"/>
            <a:ext cx="400594" cy="4239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0E9A6FB-81C2-4589-9D73-698A2C1FF5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865" y="661149"/>
            <a:ext cx="7216518" cy="3929185"/>
          </a:xfrm>
          <a:prstGeom prst="rect">
            <a:avLst/>
          </a:prstGeom>
        </p:spPr>
      </p:pic>
      <p:cxnSp>
        <p:nvCxnSpPr>
          <p:cNvPr id="15" name="Straight Arrow Connector 14">
            <a:extLst>
              <a:ext uri="{FF2B5EF4-FFF2-40B4-BE49-F238E27FC236}">
                <a16:creationId xmlns:a16="http://schemas.microsoft.com/office/drawing/2014/main" id="{D142865E-1FA8-4789-8E7D-C96399E2A702}"/>
              </a:ext>
            </a:extLst>
          </p:cNvPr>
          <p:cNvCxnSpPr/>
          <p:nvPr/>
        </p:nvCxnSpPr>
        <p:spPr>
          <a:xfrm>
            <a:off x="4844053" y="967299"/>
            <a:ext cx="22973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866BA3FF-8373-4D70-9F38-8DEA10EE5B13}"/>
              </a:ext>
            </a:extLst>
          </p:cNvPr>
          <p:cNvCxnSpPr/>
          <p:nvPr/>
        </p:nvCxnSpPr>
        <p:spPr>
          <a:xfrm>
            <a:off x="4844053" y="1133554"/>
            <a:ext cx="2403134" cy="3778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Rectangle: Rounded Corners 17">
            <a:extLst>
              <a:ext uri="{FF2B5EF4-FFF2-40B4-BE49-F238E27FC236}">
                <a16:creationId xmlns:a16="http://schemas.microsoft.com/office/drawing/2014/main" id="{A8938B95-801A-4C9E-89E2-28757F71B30C}"/>
              </a:ext>
            </a:extLst>
          </p:cNvPr>
          <p:cNvSpPr/>
          <p:nvPr/>
        </p:nvSpPr>
        <p:spPr>
          <a:xfrm>
            <a:off x="7333709" y="785932"/>
            <a:ext cx="1578516" cy="25752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Input file address</a:t>
            </a:r>
          </a:p>
        </p:txBody>
      </p:sp>
      <p:sp>
        <p:nvSpPr>
          <p:cNvPr id="19" name="Rectangle: Rounded Corners 18">
            <a:extLst>
              <a:ext uri="{FF2B5EF4-FFF2-40B4-BE49-F238E27FC236}">
                <a16:creationId xmlns:a16="http://schemas.microsoft.com/office/drawing/2014/main" id="{40560D40-FA7D-460B-82F2-7E1B775A5C9E}"/>
              </a:ext>
            </a:extLst>
          </p:cNvPr>
          <p:cNvSpPr/>
          <p:nvPr/>
        </p:nvSpPr>
        <p:spPr>
          <a:xfrm>
            <a:off x="7304096" y="1375021"/>
            <a:ext cx="1608129" cy="4158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Output Folder address</a:t>
            </a:r>
          </a:p>
        </p:txBody>
      </p:sp>
      <p:sp>
        <p:nvSpPr>
          <p:cNvPr id="22" name="Rectangle 21">
            <a:extLst>
              <a:ext uri="{FF2B5EF4-FFF2-40B4-BE49-F238E27FC236}">
                <a16:creationId xmlns:a16="http://schemas.microsoft.com/office/drawing/2014/main" id="{0CECA1E1-1BD7-4D0D-B2C4-51196ABB57D5}"/>
              </a:ext>
            </a:extLst>
          </p:cNvPr>
          <p:cNvSpPr/>
          <p:nvPr/>
        </p:nvSpPr>
        <p:spPr>
          <a:xfrm>
            <a:off x="7374706" y="2284220"/>
            <a:ext cx="1356266" cy="378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Format for input file</a:t>
            </a:r>
          </a:p>
        </p:txBody>
      </p:sp>
      <p:cxnSp>
        <p:nvCxnSpPr>
          <p:cNvPr id="26" name="Straight Arrow Connector 25">
            <a:extLst>
              <a:ext uri="{FF2B5EF4-FFF2-40B4-BE49-F238E27FC236}">
                <a16:creationId xmlns:a16="http://schemas.microsoft.com/office/drawing/2014/main" id="{8AB6CA61-B79B-4213-AFA3-5E00B045A764}"/>
              </a:ext>
            </a:extLst>
          </p:cNvPr>
          <p:cNvCxnSpPr/>
          <p:nvPr/>
        </p:nvCxnSpPr>
        <p:spPr>
          <a:xfrm flipH="1">
            <a:off x="408079" y="1375021"/>
            <a:ext cx="1511405" cy="6351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31830DB2-35F0-4E05-94B5-B368DC868546}"/>
              </a:ext>
            </a:extLst>
          </p:cNvPr>
          <p:cNvSpPr/>
          <p:nvPr/>
        </p:nvSpPr>
        <p:spPr>
          <a:xfrm>
            <a:off x="27493" y="2028628"/>
            <a:ext cx="1209124" cy="2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Checkmarks</a:t>
            </a:r>
          </a:p>
        </p:txBody>
      </p:sp>
      <p:cxnSp>
        <p:nvCxnSpPr>
          <p:cNvPr id="29" name="Straight Arrow Connector 28">
            <a:extLst>
              <a:ext uri="{FF2B5EF4-FFF2-40B4-BE49-F238E27FC236}">
                <a16:creationId xmlns:a16="http://schemas.microsoft.com/office/drawing/2014/main" id="{27D919C0-3600-4B78-991D-97DECFBE9C0B}"/>
              </a:ext>
            </a:extLst>
          </p:cNvPr>
          <p:cNvCxnSpPr/>
          <p:nvPr/>
        </p:nvCxnSpPr>
        <p:spPr>
          <a:xfrm>
            <a:off x="4775425" y="1605364"/>
            <a:ext cx="2558284" cy="7012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FB2C3D9A-37CF-413A-A44D-0F5099390315}"/>
              </a:ext>
            </a:extLst>
          </p:cNvPr>
          <p:cNvCxnSpPr>
            <a:cxnSpLocks/>
          </p:cNvCxnSpPr>
          <p:nvPr/>
        </p:nvCxnSpPr>
        <p:spPr>
          <a:xfrm>
            <a:off x="2833884" y="2137632"/>
            <a:ext cx="0" cy="11151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2311C4DF-98D6-4340-B67B-9D7B635EBD16}"/>
              </a:ext>
            </a:extLst>
          </p:cNvPr>
          <p:cNvSpPr/>
          <p:nvPr/>
        </p:nvSpPr>
        <p:spPr>
          <a:xfrm>
            <a:off x="2142318" y="3326321"/>
            <a:ext cx="1551720" cy="2769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For Multiple File</a:t>
            </a:r>
          </a:p>
        </p:txBody>
      </p:sp>
    </p:spTree>
    <p:extLst>
      <p:ext uri="{BB962C8B-B14F-4D97-AF65-F5344CB8AC3E}">
        <p14:creationId xmlns:p14="http://schemas.microsoft.com/office/powerpoint/2010/main" val="359624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A4F24-8F7D-4870-81E7-5BD533A6C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250" y="574336"/>
            <a:ext cx="6247315" cy="4023237"/>
          </a:xfrm>
          <a:prstGeom prst="rect">
            <a:avLst/>
          </a:prstGeom>
        </p:spPr>
      </p:pic>
      <p:sp>
        <p:nvSpPr>
          <p:cNvPr id="2" name="Title 1">
            <a:extLst>
              <a:ext uri="{FF2B5EF4-FFF2-40B4-BE49-F238E27FC236}">
                <a16:creationId xmlns:a16="http://schemas.microsoft.com/office/drawing/2014/main" id="{1BA74F38-1CF3-46FF-9FF3-8BA03AA7A034}"/>
              </a:ext>
            </a:extLst>
          </p:cNvPr>
          <p:cNvSpPr>
            <a:spLocks noGrp="1"/>
          </p:cNvSpPr>
          <p:nvPr>
            <p:ph type="title"/>
          </p:nvPr>
        </p:nvSpPr>
        <p:spPr>
          <a:xfrm>
            <a:off x="231775" y="45618"/>
            <a:ext cx="8458200" cy="651071"/>
          </a:xfrm>
        </p:spPr>
        <p:txBody>
          <a:bodyPr/>
          <a:lstStyle/>
          <a:p>
            <a:r>
              <a:rPr lang="en-US" dirty="0"/>
              <a:t>GUI For Production File</a:t>
            </a:r>
          </a:p>
        </p:txBody>
      </p:sp>
      <p:graphicFrame>
        <p:nvGraphicFramePr>
          <p:cNvPr id="6" name="Content Placeholder 5">
            <a:extLst>
              <a:ext uri="{FF2B5EF4-FFF2-40B4-BE49-F238E27FC236}">
                <a16:creationId xmlns:a16="http://schemas.microsoft.com/office/drawing/2014/main" id="{C2178C4D-7DC8-4A83-AF2E-3A6BE363F749}"/>
              </a:ext>
            </a:extLst>
          </p:cNvPr>
          <p:cNvGraphicFramePr>
            <a:graphicFrameLocks noGrp="1"/>
          </p:cNvGraphicFramePr>
          <p:nvPr>
            <p:ph idx="1"/>
            <p:extLst>
              <p:ext uri="{D42A27DB-BD31-4B8C-83A1-F6EECF244321}">
                <p14:modId xmlns:p14="http://schemas.microsoft.com/office/powerpoint/2010/main" val="1087388140"/>
              </p:ext>
            </p:extLst>
          </p:nvPr>
        </p:nvGraphicFramePr>
        <p:xfrm>
          <a:off x="231775" y="545925"/>
          <a:ext cx="8569325" cy="4051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EDCD497D-4F56-4100-82F8-8DBCD1A4FC2C}"/>
              </a:ext>
            </a:extLst>
          </p:cNvPr>
          <p:cNvSpPr>
            <a:spLocks noGrp="1"/>
          </p:cNvSpPr>
          <p:nvPr>
            <p:ph type="sldNum" sz="quarter" idx="10"/>
          </p:nvPr>
        </p:nvSpPr>
        <p:spPr>
          <a:xfrm>
            <a:off x="6667503" y="4432585"/>
            <a:ext cx="2133600" cy="164989"/>
          </a:xfrm>
        </p:spPr>
        <p:txBody>
          <a:bodyPr/>
          <a:lstStyle/>
          <a:p>
            <a:pPr>
              <a:defRPr/>
            </a:pPr>
            <a:fld id="{2B97888F-6AF7-4263-B69D-592D8C33BAC7}" type="slidenum">
              <a:rPr lang="en-US" smtClean="0"/>
              <a:pPr>
                <a:defRPr/>
              </a:pPr>
              <a:t>31</a:t>
            </a:fld>
            <a:endParaRPr lang="en-US" dirty="0"/>
          </a:p>
        </p:txBody>
      </p:sp>
      <p:sp>
        <p:nvSpPr>
          <p:cNvPr id="5" name="TextBox 4">
            <a:extLst>
              <a:ext uri="{FF2B5EF4-FFF2-40B4-BE49-F238E27FC236}">
                <a16:creationId xmlns:a16="http://schemas.microsoft.com/office/drawing/2014/main" id="{6FC909F0-140D-4AC3-9949-43763887EC0B}"/>
              </a:ext>
            </a:extLst>
          </p:cNvPr>
          <p:cNvSpPr txBox="1"/>
          <p:nvPr/>
        </p:nvSpPr>
        <p:spPr>
          <a:xfrm>
            <a:off x="4198605" y="2137632"/>
            <a:ext cx="4122295" cy="246221"/>
          </a:xfrm>
          <a:prstGeom prst="rect">
            <a:avLst/>
          </a:prstGeom>
          <a:noFill/>
        </p:spPr>
        <p:txBody>
          <a:bodyPr wrap="square" rtlCol="0">
            <a:spAutoFit/>
          </a:bodyPr>
          <a:lstStyle/>
          <a:p>
            <a:r>
              <a:rPr lang="en-US" sz="1000" dirty="0">
                <a:solidFill>
                  <a:schemeClr val="bg1"/>
                </a:solidFill>
              </a:rPr>
              <a:t>Frequency response of AUX-0025 filter </a:t>
            </a:r>
          </a:p>
        </p:txBody>
      </p:sp>
      <p:sp>
        <p:nvSpPr>
          <p:cNvPr id="9" name="TextBox 8">
            <a:extLst>
              <a:ext uri="{FF2B5EF4-FFF2-40B4-BE49-F238E27FC236}">
                <a16:creationId xmlns:a16="http://schemas.microsoft.com/office/drawing/2014/main" id="{EF58ECDC-37DA-4D01-85A2-4BDD2FCF723B}"/>
              </a:ext>
            </a:extLst>
          </p:cNvPr>
          <p:cNvSpPr txBox="1"/>
          <p:nvPr/>
        </p:nvSpPr>
        <p:spPr>
          <a:xfrm>
            <a:off x="6460121" y="3686296"/>
            <a:ext cx="1551720" cy="276999"/>
          </a:xfrm>
          <a:prstGeom prst="rect">
            <a:avLst/>
          </a:prstGeom>
          <a:noFill/>
        </p:spPr>
        <p:txBody>
          <a:bodyPr wrap="square" rtlCol="0">
            <a:spAutoFit/>
          </a:bodyPr>
          <a:lstStyle/>
          <a:p>
            <a:r>
              <a:rPr lang="en-US" sz="1200" dirty="0"/>
              <a:t>.</a:t>
            </a:r>
            <a:r>
              <a:rPr lang="en-US" sz="1200" dirty="0">
                <a:solidFill>
                  <a:schemeClr val="bg1"/>
                </a:solidFill>
              </a:rPr>
              <a:t>Flat Band till 20kHz</a:t>
            </a:r>
            <a:endParaRPr lang="en-US" sz="1200" dirty="0"/>
          </a:p>
        </p:txBody>
      </p:sp>
      <p:cxnSp>
        <p:nvCxnSpPr>
          <p:cNvPr id="11" name="Straight Arrow Connector 10">
            <a:extLst>
              <a:ext uri="{FF2B5EF4-FFF2-40B4-BE49-F238E27FC236}">
                <a16:creationId xmlns:a16="http://schemas.microsoft.com/office/drawing/2014/main" id="{9871FAF5-52F3-4E66-9CB6-835DFB6863CD}"/>
              </a:ext>
            </a:extLst>
          </p:cNvPr>
          <p:cNvCxnSpPr/>
          <p:nvPr/>
        </p:nvCxnSpPr>
        <p:spPr>
          <a:xfrm flipV="1">
            <a:off x="7333709" y="3040823"/>
            <a:ext cx="400594" cy="4239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2C3D9A-37CF-413A-A44D-0F5099390315}"/>
              </a:ext>
            </a:extLst>
          </p:cNvPr>
          <p:cNvCxnSpPr>
            <a:cxnSpLocks/>
          </p:cNvCxnSpPr>
          <p:nvPr/>
        </p:nvCxnSpPr>
        <p:spPr>
          <a:xfrm>
            <a:off x="2833884" y="2064088"/>
            <a:ext cx="0" cy="1188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2311C4DF-98D6-4340-B67B-9D7B635EBD16}"/>
              </a:ext>
            </a:extLst>
          </p:cNvPr>
          <p:cNvSpPr/>
          <p:nvPr/>
        </p:nvSpPr>
        <p:spPr>
          <a:xfrm>
            <a:off x="2142318" y="3308055"/>
            <a:ext cx="1551720" cy="2952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For Multiple File</a:t>
            </a:r>
          </a:p>
        </p:txBody>
      </p:sp>
      <p:cxnSp>
        <p:nvCxnSpPr>
          <p:cNvPr id="10" name="Straight Arrow Connector 9">
            <a:extLst>
              <a:ext uri="{FF2B5EF4-FFF2-40B4-BE49-F238E27FC236}">
                <a16:creationId xmlns:a16="http://schemas.microsoft.com/office/drawing/2014/main" id="{DC877117-1B37-4180-B5F8-86AD011ECA2F}"/>
              </a:ext>
            </a:extLst>
          </p:cNvPr>
          <p:cNvCxnSpPr/>
          <p:nvPr/>
        </p:nvCxnSpPr>
        <p:spPr>
          <a:xfrm>
            <a:off x="5032979" y="964894"/>
            <a:ext cx="23007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59EEFBFA-6B29-4FE6-9EDD-F8F4C339D82F}"/>
              </a:ext>
            </a:extLst>
          </p:cNvPr>
          <p:cNvSpPr/>
          <p:nvPr/>
        </p:nvSpPr>
        <p:spPr>
          <a:xfrm>
            <a:off x="7360505" y="964894"/>
            <a:ext cx="1551720" cy="24429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Limit File</a:t>
            </a:r>
          </a:p>
        </p:txBody>
      </p:sp>
      <p:cxnSp>
        <p:nvCxnSpPr>
          <p:cNvPr id="28" name="Straight Arrow Connector 27">
            <a:extLst>
              <a:ext uri="{FF2B5EF4-FFF2-40B4-BE49-F238E27FC236}">
                <a16:creationId xmlns:a16="http://schemas.microsoft.com/office/drawing/2014/main" id="{8F1485C0-91AE-42AE-98C2-3BC917985F8C}"/>
              </a:ext>
            </a:extLst>
          </p:cNvPr>
          <p:cNvCxnSpPr/>
          <p:nvPr/>
        </p:nvCxnSpPr>
        <p:spPr>
          <a:xfrm>
            <a:off x="4998989" y="792342"/>
            <a:ext cx="23007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Rounded Corners 29">
            <a:extLst>
              <a:ext uri="{FF2B5EF4-FFF2-40B4-BE49-F238E27FC236}">
                <a16:creationId xmlns:a16="http://schemas.microsoft.com/office/drawing/2014/main" id="{3CA4A59A-2190-46EF-B7C9-AC20E0E07BE2}"/>
              </a:ext>
            </a:extLst>
          </p:cNvPr>
          <p:cNvSpPr/>
          <p:nvPr/>
        </p:nvSpPr>
        <p:spPr>
          <a:xfrm>
            <a:off x="7370475" y="609860"/>
            <a:ext cx="1551720" cy="24429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Testing File</a:t>
            </a:r>
          </a:p>
        </p:txBody>
      </p:sp>
      <p:sp>
        <p:nvSpPr>
          <p:cNvPr id="15" name="Rectangle 14">
            <a:extLst>
              <a:ext uri="{FF2B5EF4-FFF2-40B4-BE49-F238E27FC236}">
                <a16:creationId xmlns:a16="http://schemas.microsoft.com/office/drawing/2014/main" id="{6830A583-3740-47D2-B8C9-D49C81F46976}"/>
              </a:ext>
            </a:extLst>
          </p:cNvPr>
          <p:cNvSpPr/>
          <p:nvPr/>
        </p:nvSpPr>
        <p:spPr>
          <a:xfrm>
            <a:off x="27493" y="2028628"/>
            <a:ext cx="1209124" cy="2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Checkmarks</a:t>
            </a:r>
          </a:p>
        </p:txBody>
      </p:sp>
      <p:cxnSp>
        <p:nvCxnSpPr>
          <p:cNvPr id="16" name="Straight Arrow Connector 15">
            <a:extLst>
              <a:ext uri="{FF2B5EF4-FFF2-40B4-BE49-F238E27FC236}">
                <a16:creationId xmlns:a16="http://schemas.microsoft.com/office/drawing/2014/main" id="{DE68E757-0D00-46F2-A599-746CB7E32815}"/>
              </a:ext>
            </a:extLst>
          </p:cNvPr>
          <p:cNvCxnSpPr/>
          <p:nvPr/>
        </p:nvCxnSpPr>
        <p:spPr>
          <a:xfrm flipH="1">
            <a:off x="551663" y="1367224"/>
            <a:ext cx="1511405" cy="6351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213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8A51-6A1D-4F93-8F9F-C15AF4B1DDF0}"/>
              </a:ext>
            </a:extLst>
          </p:cNvPr>
          <p:cNvSpPr>
            <a:spLocks noGrp="1"/>
          </p:cNvSpPr>
          <p:nvPr>
            <p:ph type="title"/>
          </p:nvPr>
        </p:nvSpPr>
        <p:spPr>
          <a:xfrm>
            <a:off x="0" y="33127"/>
            <a:ext cx="8458200" cy="610791"/>
          </a:xfrm>
        </p:spPr>
        <p:txBody>
          <a:bodyPr/>
          <a:lstStyle/>
          <a:p>
            <a:r>
              <a:rPr lang="en-US" dirty="0"/>
              <a:t>Proposed solution :Engineering File temp</a:t>
            </a:r>
          </a:p>
        </p:txBody>
      </p:sp>
      <p:sp>
        <p:nvSpPr>
          <p:cNvPr id="4" name="Slide Number Placeholder 3">
            <a:extLst>
              <a:ext uri="{FF2B5EF4-FFF2-40B4-BE49-F238E27FC236}">
                <a16:creationId xmlns:a16="http://schemas.microsoft.com/office/drawing/2014/main" id="{E181218A-A346-4EB9-9F65-D7D00C523F49}"/>
              </a:ext>
            </a:extLst>
          </p:cNvPr>
          <p:cNvSpPr>
            <a:spLocks noGrp="1"/>
          </p:cNvSpPr>
          <p:nvPr>
            <p:ph type="sldNum" sz="quarter" idx="10"/>
          </p:nvPr>
        </p:nvSpPr>
        <p:spPr>
          <a:xfrm>
            <a:off x="6667503" y="4442792"/>
            <a:ext cx="2133600" cy="154782"/>
          </a:xfrm>
        </p:spPr>
        <p:txBody>
          <a:bodyPr/>
          <a:lstStyle/>
          <a:p>
            <a:pPr>
              <a:defRPr/>
            </a:pPr>
            <a:fld id="{2B97888F-6AF7-4263-B69D-592D8C33BAC7}" type="slidenum">
              <a:rPr lang="en-US" smtClean="0"/>
              <a:pPr>
                <a:defRPr/>
              </a:pPr>
              <a:t>32</a:t>
            </a:fld>
            <a:endParaRPr lang="en-US" dirty="0"/>
          </a:p>
        </p:txBody>
      </p:sp>
      <p:sp>
        <p:nvSpPr>
          <p:cNvPr id="6" name="TextBox 5">
            <a:extLst>
              <a:ext uri="{FF2B5EF4-FFF2-40B4-BE49-F238E27FC236}">
                <a16:creationId xmlns:a16="http://schemas.microsoft.com/office/drawing/2014/main" id="{4B5A8F7D-93CE-4F46-84AD-8C9CA7B137BA}"/>
              </a:ext>
            </a:extLst>
          </p:cNvPr>
          <p:cNvSpPr txBox="1"/>
          <p:nvPr/>
        </p:nvSpPr>
        <p:spPr>
          <a:xfrm>
            <a:off x="136026" y="2151648"/>
            <a:ext cx="228977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kern="0" dirty="0"/>
              <a:t>Created a GUI based tool that can perform </a:t>
            </a:r>
            <a:endParaRPr lang="en-US" sz="2000" dirty="0"/>
          </a:p>
        </p:txBody>
      </p:sp>
      <p:cxnSp>
        <p:nvCxnSpPr>
          <p:cNvPr id="8" name="Straight Arrow Connector 7">
            <a:extLst>
              <a:ext uri="{FF2B5EF4-FFF2-40B4-BE49-F238E27FC236}">
                <a16:creationId xmlns:a16="http://schemas.microsoft.com/office/drawing/2014/main" id="{18BF4E89-A22F-42B5-AD39-336BA7441997}"/>
              </a:ext>
            </a:extLst>
          </p:cNvPr>
          <p:cNvCxnSpPr>
            <a:cxnSpLocks/>
          </p:cNvCxnSpPr>
          <p:nvPr/>
        </p:nvCxnSpPr>
        <p:spPr>
          <a:xfrm flipV="1">
            <a:off x="2508932" y="740588"/>
            <a:ext cx="1632318" cy="1398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2B4CBA-C7FA-4FED-B667-E893C60B6C94}"/>
              </a:ext>
            </a:extLst>
          </p:cNvPr>
          <p:cNvSpPr txBox="1"/>
          <p:nvPr/>
        </p:nvSpPr>
        <p:spPr>
          <a:xfrm>
            <a:off x="4224377" y="574711"/>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Overall File analysis </a:t>
            </a:r>
            <a:endParaRPr lang="en-US" sz="1400" dirty="0"/>
          </a:p>
        </p:txBody>
      </p:sp>
      <p:sp>
        <p:nvSpPr>
          <p:cNvPr id="12" name="TextBox 11">
            <a:extLst>
              <a:ext uri="{FF2B5EF4-FFF2-40B4-BE49-F238E27FC236}">
                <a16:creationId xmlns:a16="http://schemas.microsoft.com/office/drawing/2014/main" id="{D2174061-DCC0-4DB1-8A7E-2F9FFBFC158E}"/>
              </a:ext>
            </a:extLst>
          </p:cNvPr>
          <p:cNvSpPr txBox="1"/>
          <p:nvPr/>
        </p:nvSpPr>
        <p:spPr>
          <a:xfrm>
            <a:off x="4224377" y="957185"/>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Number of outliers</a:t>
            </a:r>
            <a:endParaRPr lang="en-US" sz="1400" dirty="0"/>
          </a:p>
        </p:txBody>
      </p:sp>
      <p:sp>
        <p:nvSpPr>
          <p:cNvPr id="14" name="TextBox 13">
            <a:extLst>
              <a:ext uri="{FF2B5EF4-FFF2-40B4-BE49-F238E27FC236}">
                <a16:creationId xmlns:a16="http://schemas.microsoft.com/office/drawing/2014/main" id="{AAE6880F-47E4-4CB6-AA68-F9EDE9C7DB7A}"/>
              </a:ext>
            </a:extLst>
          </p:cNvPr>
          <p:cNvSpPr txBox="1"/>
          <p:nvPr/>
        </p:nvSpPr>
        <p:spPr>
          <a:xfrm>
            <a:off x="4224377" y="1356791"/>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Overall File analysis without outlier</a:t>
            </a:r>
          </a:p>
        </p:txBody>
      </p:sp>
      <p:sp>
        <p:nvSpPr>
          <p:cNvPr id="26" name="TextBox 25">
            <a:extLst>
              <a:ext uri="{FF2B5EF4-FFF2-40B4-BE49-F238E27FC236}">
                <a16:creationId xmlns:a16="http://schemas.microsoft.com/office/drawing/2014/main" id="{A84148B4-8044-408A-81F5-4C738829FB1D}"/>
              </a:ext>
            </a:extLst>
          </p:cNvPr>
          <p:cNvSpPr txBox="1"/>
          <p:nvPr/>
        </p:nvSpPr>
        <p:spPr>
          <a:xfrm>
            <a:off x="4224377" y="1756397"/>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CPL ,CPU and CPK </a:t>
            </a:r>
            <a:endParaRPr lang="en-US" sz="1400" dirty="0"/>
          </a:p>
        </p:txBody>
      </p:sp>
      <p:sp>
        <p:nvSpPr>
          <p:cNvPr id="28" name="TextBox 27">
            <a:extLst>
              <a:ext uri="{FF2B5EF4-FFF2-40B4-BE49-F238E27FC236}">
                <a16:creationId xmlns:a16="http://schemas.microsoft.com/office/drawing/2014/main" id="{2CEDAEF6-6BCD-4A08-B228-A5594B6B8142}"/>
              </a:ext>
            </a:extLst>
          </p:cNvPr>
          <p:cNvSpPr txBox="1"/>
          <p:nvPr/>
        </p:nvSpPr>
        <p:spPr>
          <a:xfrm>
            <a:off x="4224377" y="2138871"/>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Graphs for all the parameters</a:t>
            </a:r>
            <a:endParaRPr lang="en-US" sz="1400" dirty="0"/>
          </a:p>
        </p:txBody>
      </p:sp>
      <p:sp>
        <p:nvSpPr>
          <p:cNvPr id="30" name="TextBox 29">
            <a:extLst>
              <a:ext uri="{FF2B5EF4-FFF2-40B4-BE49-F238E27FC236}">
                <a16:creationId xmlns:a16="http://schemas.microsoft.com/office/drawing/2014/main" id="{A7A7070C-E21C-4485-B55D-FB7CCE4FF870}"/>
              </a:ext>
            </a:extLst>
          </p:cNvPr>
          <p:cNvSpPr txBox="1"/>
          <p:nvPr/>
        </p:nvSpPr>
        <p:spPr>
          <a:xfrm>
            <a:off x="4224377" y="2538477"/>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Site wise Analysis</a:t>
            </a:r>
            <a:endParaRPr lang="en-US" sz="1400" dirty="0"/>
          </a:p>
        </p:txBody>
      </p:sp>
      <p:sp>
        <p:nvSpPr>
          <p:cNvPr id="32" name="TextBox 31">
            <a:extLst>
              <a:ext uri="{FF2B5EF4-FFF2-40B4-BE49-F238E27FC236}">
                <a16:creationId xmlns:a16="http://schemas.microsoft.com/office/drawing/2014/main" id="{40351F2A-4014-46B9-894A-762D65364F77}"/>
              </a:ext>
            </a:extLst>
          </p:cNvPr>
          <p:cNvSpPr txBox="1"/>
          <p:nvPr/>
        </p:nvSpPr>
        <p:spPr>
          <a:xfrm>
            <a:off x="4224377" y="2953329"/>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Intermediate Files</a:t>
            </a:r>
            <a:endParaRPr lang="en-US" sz="1400" dirty="0"/>
          </a:p>
        </p:txBody>
      </p:sp>
      <p:sp>
        <p:nvSpPr>
          <p:cNvPr id="34" name="TextBox 33">
            <a:extLst>
              <a:ext uri="{FF2B5EF4-FFF2-40B4-BE49-F238E27FC236}">
                <a16:creationId xmlns:a16="http://schemas.microsoft.com/office/drawing/2014/main" id="{F65FC527-3218-43CE-9828-5A0CC1EA1D58}"/>
              </a:ext>
            </a:extLst>
          </p:cNvPr>
          <p:cNvSpPr txBox="1"/>
          <p:nvPr/>
        </p:nvSpPr>
        <p:spPr>
          <a:xfrm>
            <a:off x="4224377" y="3335803"/>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Graphs for all the Individual Site parameter</a:t>
            </a:r>
            <a:endParaRPr lang="en-US" sz="1400" dirty="0"/>
          </a:p>
        </p:txBody>
      </p:sp>
      <p:sp>
        <p:nvSpPr>
          <p:cNvPr id="36" name="TextBox 35">
            <a:extLst>
              <a:ext uri="{FF2B5EF4-FFF2-40B4-BE49-F238E27FC236}">
                <a16:creationId xmlns:a16="http://schemas.microsoft.com/office/drawing/2014/main" id="{2EE0E5A0-AAEC-4669-A8D2-EA13B9206C3C}"/>
              </a:ext>
            </a:extLst>
          </p:cNvPr>
          <p:cNvSpPr txBox="1"/>
          <p:nvPr/>
        </p:nvSpPr>
        <p:spPr>
          <a:xfrm>
            <a:off x="4224377" y="3735409"/>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Site wise Distribution</a:t>
            </a:r>
            <a:endParaRPr lang="en-US" sz="1400" dirty="0"/>
          </a:p>
        </p:txBody>
      </p:sp>
      <p:sp>
        <p:nvSpPr>
          <p:cNvPr id="38" name="TextBox 37">
            <a:extLst>
              <a:ext uri="{FF2B5EF4-FFF2-40B4-BE49-F238E27FC236}">
                <a16:creationId xmlns:a16="http://schemas.microsoft.com/office/drawing/2014/main" id="{F8D09147-733F-44F7-A2F7-6665D6D92BE2}"/>
              </a:ext>
            </a:extLst>
          </p:cNvPr>
          <p:cNvSpPr txBox="1"/>
          <p:nvPr/>
        </p:nvSpPr>
        <p:spPr>
          <a:xfrm>
            <a:off x="4224377" y="4122639"/>
            <a:ext cx="439818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kern="0" dirty="0"/>
              <a:t>Multiple File Analysis Feature</a:t>
            </a:r>
            <a:endParaRPr lang="en-US" sz="1400" dirty="0"/>
          </a:p>
        </p:txBody>
      </p:sp>
      <p:cxnSp>
        <p:nvCxnSpPr>
          <p:cNvPr id="42" name="Straight Arrow Connector 41">
            <a:extLst>
              <a:ext uri="{FF2B5EF4-FFF2-40B4-BE49-F238E27FC236}">
                <a16:creationId xmlns:a16="http://schemas.microsoft.com/office/drawing/2014/main" id="{34EA87AF-5EF7-41FF-8391-A0C1EA9426A0}"/>
              </a:ext>
            </a:extLst>
          </p:cNvPr>
          <p:cNvCxnSpPr/>
          <p:nvPr/>
        </p:nvCxnSpPr>
        <p:spPr>
          <a:xfrm flipV="1">
            <a:off x="2508932" y="1133554"/>
            <a:ext cx="1632318" cy="114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601D38F-7067-473D-B53B-6429032C75D6}"/>
              </a:ext>
            </a:extLst>
          </p:cNvPr>
          <p:cNvCxnSpPr/>
          <p:nvPr/>
        </p:nvCxnSpPr>
        <p:spPr>
          <a:xfrm flipV="1">
            <a:off x="2508932" y="1511405"/>
            <a:ext cx="1632318" cy="93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9427D52-ED04-471D-A77B-F4CD7E05B3B0}"/>
              </a:ext>
            </a:extLst>
          </p:cNvPr>
          <p:cNvCxnSpPr/>
          <p:nvPr/>
        </p:nvCxnSpPr>
        <p:spPr>
          <a:xfrm flipV="1">
            <a:off x="2508931" y="1927041"/>
            <a:ext cx="1632319" cy="644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70B360-5828-4B38-952E-E5D3A272DD13}"/>
              </a:ext>
            </a:extLst>
          </p:cNvPr>
          <p:cNvCxnSpPr/>
          <p:nvPr/>
        </p:nvCxnSpPr>
        <p:spPr>
          <a:xfrm flipV="1">
            <a:off x="2508931" y="2274664"/>
            <a:ext cx="1632318" cy="422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4194FB-4C46-4E50-A553-58F1648A9D3A}"/>
              </a:ext>
            </a:extLst>
          </p:cNvPr>
          <p:cNvCxnSpPr/>
          <p:nvPr/>
        </p:nvCxnSpPr>
        <p:spPr>
          <a:xfrm flipV="1">
            <a:off x="2508930" y="2696853"/>
            <a:ext cx="1632319" cy="14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777EFB-DBB0-4716-8029-F639D5BBBC12}"/>
              </a:ext>
            </a:extLst>
          </p:cNvPr>
          <p:cNvCxnSpPr>
            <a:cxnSpLocks/>
          </p:cNvCxnSpPr>
          <p:nvPr/>
        </p:nvCxnSpPr>
        <p:spPr>
          <a:xfrm>
            <a:off x="2508929" y="2969641"/>
            <a:ext cx="1632319" cy="14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80CE39-7738-41EA-B352-EFCBA6D7E6D4}"/>
              </a:ext>
            </a:extLst>
          </p:cNvPr>
          <p:cNvCxnSpPr>
            <a:cxnSpLocks/>
          </p:cNvCxnSpPr>
          <p:nvPr/>
        </p:nvCxnSpPr>
        <p:spPr>
          <a:xfrm>
            <a:off x="2508929" y="3074978"/>
            <a:ext cx="1632319" cy="40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8B582D9-6F31-4D26-B38C-C78261C01103}"/>
              </a:ext>
            </a:extLst>
          </p:cNvPr>
          <p:cNvCxnSpPr>
            <a:cxnSpLocks/>
          </p:cNvCxnSpPr>
          <p:nvPr/>
        </p:nvCxnSpPr>
        <p:spPr>
          <a:xfrm>
            <a:off x="2508929" y="3167311"/>
            <a:ext cx="1632319" cy="701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4AAFEE0-4A0C-45B6-8865-B0B110EA7B19}"/>
              </a:ext>
            </a:extLst>
          </p:cNvPr>
          <p:cNvCxnSpPr>
            <a:cxnSpLocks/>
          </p:cNvCxnSpPr>
          <p:nvPr/>
        </p:nvCxnSpPr>
        <p:spPr>
          <a:xfrm>
            <a:off x="2508929" y="3277417"/>
            <a:ext cx="1632319" cy="982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19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75A2-023A-4A40-B555-44A66BC2FDCA}"/>
              </a:ext>
            </a:extLst>
          </p:cNvPr>
          <p:cNvSpPr>
            <a:spLocks noGrp="1"/>
          </p:cNvSpPr>
          <p:nvPr>
            <p:ph type="title"/>
          </p:nvPr>
        </p:nvSpPr>
        <p:spPr/>
        <p:txBody>
          <a:bodyPr/>
          <a:lstStyle/>
          <a:p>
            <a:r>
              <a:rPr lang="en-US" dirty="0"/>
              <a:t>Proposed solution :Engineering File</a:t>
            </a:r>
          </a:p>
        </p:txBody>
      </p:sp>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33</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7336" y="58374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r>
              <a:rPr lang="en-US" sz="1400" kern="0" dirty="0"/>
              <a:t>Created a GUI based tool that can perform following operations:</a:t>
            </a:r>
          </a:p>
          <a:p>
            <a:r>
              <a:rPr lang="en-US" sz="1400" b="1" kern="0" dirty="0">
                <a:sym typeface="Wingdings" panose="05000000000000000000" pitchFamily="2" charset="2"/>
              </a:rPr>
              <a:t>Overall File analysis </a:t>
            </a:r>
            <a:r>
              <a:rPr lang="en-US" sz="1400" kern="0" dirty="0">
                <a:sym typeface="Wingdings" panose="05000000000000000000" pitchFamily="2" charset="2"/>
              </a:rPr>
              <a:t>:Finds </a:t>
            </a:r>
            <a:r>
              <a:rPr lang="en-US" sz="1400" kern="0" dirty="0" err="1">
                <a:sym typeface="Wingdings" panose="05000000000000000000" pitchFamily="2" charset="2"/>
              </a:rPr>
              <a:t>Max,Min,Mean,Std</a:t>
            </a:r>
            <a:r>
              <a:rPr lang="en-US" sz="1400" kern="0" dirty="0">
                <a:sym typeface="Wingdings" panose="05000000000000000000" pitchFamily="2" charset="2"/>
              </a:rPr>
              <a:t> for all the parameters.</a:t>
            </a:r>
          </a:p>
          <a:p>
            <a:pPr marL="0" indent="0">
              <a:buNone/>
            </a:pPr>
            <a:r>
              <a:rPr lang="en-US" sz="1400" kern="0" dirty="0">
                <a:sym typeface="Wingdings" panose="05000000000000000000" pitchFamily="2" charset="2"/>
              </a:rPr>
              <a:t>For every parameter we can get these values which gives us understanding about the overall value of a particular parameter and how much deviation is there</a:t>
            </a:r>
          </a:p>
          <a:p>
            <a:pPr marL="0" indent="0">
              <a:buNone/>
            </a:pPr>
            <a:endParaRPr lang="en-US" sz="1400" kern="0" dirty="0">
              <a:sym typeface="Wingdings" panose="05000000000000000000" pitchFamily="2" charset="2"/>
            </a:endParaRPr>
          </a:p>
          <a:p>
            <a:endParaRPr lang="en-US" sz="1400" b="1" kern="0" dirty="0">
              <a:sym typeface="Wingdings" panose="05000000000000000000" pitchFamily="2" charset="2"/>
            </a:endParaRPr>
          </a:p>
          <a:p>
            <a:endParaRPr lang="en-US" sz="1400" b="1" kern="0" dirty="0">
              <a:sym typeface="Wingdings" panose="05000000000000000000" pitchFamily="2" charset="2"/>
            </a:endParaRPr>
          </a:p>
          <a:p>
            <a:pPr marL="0" indent="0">
              <a:buNone/>
            </a:pPr>
            <a:endParaRPr lang="en-US" sz="1400" dirty="0"/>
          </a:p>
          <a:p>
            <a:r>
              <a:rPr lang="en-US" sz="1400" dirty="0"/>
              <a:t>Skewness is measured with the help of skew(df[col]) which returns a numerical value based the spread of the data with respect to the mean of the data. High value of Skew means data is either left skewed or right skewed </a:t>
            </a:r>
          </a:p>
          <a:p>
            <a:endParaRPr lang="en-US" sz="1400" dirty="0"/>
          </a:p>
          <a:p>
            <a:endParaRPr lang="en-US" sz="1400" dirty="0"/>
          </a:p>
          <a:p>
            <a:endParaRPr lang="en-US" sz="1400" dirty="0"/>
          </a:p>
          <a:p>
            <a:endParaRPr lang="en-US" sz="1400" b="1" kern="0" dirty="0">
              <a:sym typeface="Wingdings" panose="05000000000000000000" pitchFamily="2" charset="2"/>
            </a:endParaRPr>
          </a:p>
          <a:p>
            <a:endParaRPr lang="en-US" sz="2000" kern="0" dirty="0"/>
          </a:p>
        </p:txBody>
      </p:sp>
      <p:cxnSp>
        <p:nvCxnSpPr>
          <p:cNvPr id="10" name="Straight Connector 9">
            <a:extLst>
              <a:ext uri="{FF2B5EF4-FFF2-40B4-BE49-F238E27FC236}">
                <a16:creationId xmlns:a16="http://schemas.microsoft.com/office/drawing/2014/main" id="{66BC1F75-2948-4D61-BBB6-D462B8620D01}"/>
              </a:ext>
            </a:extLst>
          </p:cNvPr>
          <p:cNvCxnSpPr/>
          <p:nvPr/>
        </p:nvCxnSpPr>
        <p:spPr>
          <a:xfrm>
            <a:off x="0" y="885432"/>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1" name="Content Placeholder 5">
            <a:extLst>
              <a:ext uri="{FF2B5EF4-FFF2-40B4-BE49-F238E27FC236}">
                <a16:creationId xmlns:a16="http://schemas.microsoft.com/office/drawing/2014/main" id="{BF5AB076-3DB4-4E4B-B8B6-AD268B6FC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4805" y="1782528"/>
            <a:ext cx="8311859" cy="986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42E629E-B5BB-44F9-897E-E3E9417C2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2" y="3415236"/>
            <a:ext cx="3352878" cy="1144516"/>
          </a:xfrm>
          <a:prstGeom prst="rect">
            <a:avLst/>
          </a:prstGeom>
        </p:spPr>
      </p:pic>
    </p:spTree>
    <p:extLst>
      <p:ext uri="{BB962C8B-B14F-4D97-AF65-F5344CB8AC3E}">
        <p14:creationId xmlns:p14="http://schemas.microsoft.com/office/powerpoint/2010/main" val="202588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75A2-023A-4A40-B555-44A66BC2FDCA}"/>
              </a:ext>
            </a:extLst>
          </p:cNvPr>
          <p:cNvSpPr>
            <a:spLocks noGrp="1"/>
          </p:cNvSpPr>
          <p:nvPr>
            <p:ph type="title"/>
          </p:nvPr>
        </p:nvSpPr>
        <p:spPr/>
        <p:txBody>
          <a:bodyPr/>
          <a:lstStyle/>
          <a:p>
            <a:r>
              <a:rPr lang="en-US" dirty="0"/>
              <a:t>Proposed solution :Engineering File</a:t>
            </a:r>
          </a:p>
        </p:txBody>
      </p:sp>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34</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7336" y="58374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r>
              <a:rPr lang="en-US" sz="1400" dirty="0"/>
              <a:t>Skewness is measured with the help of skew(df[col]) which returns a numerical value based the spread of the data with respect to the mean of the data. High value of Skew means data is either left skewed or right skewed </a:t>
            </a:r>
          </a:p>
          <a:p>
            <a:r>
              <a:rPr lang="en-US" sz="1400" dirty="0"/>
              <a:t>By default skew() function is a biased estimator which means it assumes the dataset is a sample from a large dataset</a:t>
            </a:r>
          </a:p>
          <a:p>
            <a:r>
              <a:rPr lang="en-US" sz="1400" dirty="0"/>
              <a:t>Skewness is calculated by (1/n)* sigma (Xi-X)^3/(std)^3.Where Xi is the every data point and X is the </a:t>
            </a:r>
            <a:r>
              <a:rPr lang="en-US" sz="1400" dirty="0" err="1"/>
              <a:t>Mean,Std</a:t>
            </a:r>
            <a:r>
              <a:rPr lang="en-US" sz="1400" dirty="0"/>
              <a:t> is the standard deviation and n is the total number of data points</a:t>
            </a:r>
          </a:p>
          <a:p>
            <a:endParaRPr lang="en-US" sz="1400" dirty="0"/>
          </a:p>
          <a:p>
            <a:r>
              <a:rPr lang="en-US" sz="1400" b="1" kern="0" dirty="0">
                <a:sym typeface="Wingdings" panose="05000000000000000000" pitchFamily="2" charset="2"/>
              </a:rPr>
              <a:t>Number of outliers</a:t>
            </a:r>
            <a:r>
              <a:rPr lang="en-US" sz="1400" kern="0" dirty="0">
                <a:sym typeface="Wingdings" panose="05000000000000000000" pitchFamily="2" charset="2"/>
              </a:rPr>
              <a:t>: Number of outliers and </a:t>
            </a:r>
            <a:r>
              <a:rPr lang="en-US" sz="1400" kern="0" dirty="0" err="1">
                <a:sym typeface="Wingdings" panose="05000000000000000000" pitchFamily="2" charset="2"/>
              </a:rPr>
              <a:t>Max,Min,Mean,Std</a:t>
            </a:r>
            <a:r>
              <a:rPr lang="en-US" sz="1400" kern="0" dirty="0">
                <a:sym typeface="Wingdings" panose="05000000000000000000" pitchFamily="2" charset="2"/>
              </a:rPr>
              <a:t> values for all the parameters after removing the outliers. Also includes Mean+6 *Std and Mean-6*std before and after removing the outliers for every parameter.</a:t>
            </a:r>
          </a:p>
          <a:p>
            <a:pPr marL="0" indent="0">
              <a:buNone/>
            </a:pPr>
            <a:r>
              <a:rPr lang="en-US" sz="1400" kern="0" dirty="0">
                <a:sym typeface="Wingdings" panose="05000000000000000000" pitchFamily="2" charset="2"/>
              </a:rPr>
              <a:t>Since outliers can affect the values of the parameters. .All the outliers are removed within the range and corresponding values of </a:t>
            </a:r>
            <a:r>
              <a:rPr lang="en-US" sz="1400" kern="0" dirty="0" err="1">
                <a:sym typeface="Wingdings" panose="05000000000000000000" pitchFamily="2" charset="2"/>
              </a:rPr>
              <a:t>Max,Min,Mean</a:t>
            </a:r>
            <a:r>
              <a:rPr lang="en-US" sz="1400" kern="0" dirty="0">
                <a:sym typeface="Wingdings" panose="05000000000000000000" pitchFamily="2" charset="2"/>
              </a:rPr>
              <a:t> </a:t>
            </a:r>
            <a:r>
              <a:rPr lang="en-US" sz="1400" kern="0" dirty="0" err="1">
                <a:sym typeface="Wingdings" panose="05000000000000000000" pitchFamily="2" charset="2"/>
              </a:rPr>
              <a:t>etc</a:t>
            </a:r>
            <a:r>
              <a:rPr lang="en-US" sz="1400" kern="0" dirty="0">
                <a:sym typeface="Wingdings" panose="05000000000000000000" pitchFamily="2" charset="2"/>
              </a:rPr>
              <a:t> are calculated</a:t>
            </a:r>
          </a:p>
          <a:p>
            <a:endParaRPr lang="en-US" sz="1400" dirty="0"/>
          </a:p>
          <a:p>
            <a:pPr marL="0" indent="0">
              <a:buNone/>
            </a:pPr>
            <a:endParaRPr lang="en-US" sz="1400" kern="0" dirty="0">
              <a:sym typeface="Wingdings" panose="05000000000000000000" pitchFamily="2" charset="2"/>
            </a:endParaRPr>
          </a:p>
          <a:p>
            <a:endParaRPr lang="en-US" sz="2000" kern="0" dirty="0"/>
          </a:p>
        </p:txBody>
      </p:sp>
      <p:cxnSp>
        <p:nvCxnSpPr>
          <p:cNvPr id="11" name="Straight Connector 10">
            <a:extLst>
              <a:ext uri="{FF2B5EF4-FFF2-40B4-BE49-F238E27FC236}">
                <a16:creationId xmlns:a16="http://schemas.microsoft.com/office/drawing/2014/main" id="{D11E4A4F-5C80-4819-8B57-0B415D36341C}"/>
              </a:ext>
            </a:extLst>
          </p:cNvPr>
          <p:cNvCxnSpPr/>
          <p:nvPr/>
        </p:nvCxnSpPr>
        <p:spPr>
          <a:xfrm>
            <a:off x="0" y="2463589"/>
            <a:ext cx="914400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43076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35</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2573" y="649307"/>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kern="0" dirty="0"/>
          </a:p>
        </p:txBody>
      </p:sp>
      <p:sp>
        <p:nvSpPr>
          <p:cNvPr id="9" name="Content Placeholder 2">
            <a:extLst>
              <a:ext uri="{FF2B5EF4-FFF2-40B4-BE49-F238E27FC236}">
                <a16:creationId xmlns:a16="http://schemas.microsoft.com/office/drawing/2014/main" id="{F4D7A0CD-383E-4931-BD40-0A936640D35D}"/>
              </a:ext>
            </a:extLst>
          </p:cNvPr>
          <p:cNvSpPr txBox="1">
            <a:spLocks/>
          </p:cNvSpPr>
          <p:nvPr/>
        </p:nvSpPr>
        <p:spPr bwMode="auto">
          <a:xfrm>
            <a:off x="259902" y="37970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r>
              <a:rPr lang="en-US" sz="1400" b="1" kern="0" dirty="0">
                <a:sym typeface="Wingdings" panose="05000000000000000000" pitchFamily="2" charset="2"/>
              </a:rPr>
              <a:t>CPL ,CPU and CPK </a:t>
            </a:r>
            <a:r>
              <a:rPr lang="en-US" sz="1400" kern="0" dirty="0">
                <a:sym typeface="Wingdings" panose="05000000000000000000" pitchFamily="2" charset="2"/>
              </a:rPr>
              <a:t>: Finds the CPK,CPU and CPK values for all the parameters before and after removing the outliers</a:t>
            </a:r>
          </a:p>
          <a:p>
            <a:r>
              <a:rPr lang="en-US" sz="1400" kern="0" dirty="0">
                <a:sym typeface="Wingdings" panose="05000000000000000000" pitchFamily="2" charset="2"/>
              </a:rPr>
              <a:t>Marks the bad CPL ,CPU ,CPK values in the output for the user</a:t>
            </a:r>
          </a:p>
          <a:p>
            <a:r>
              <a:rPr lang="en-US" sz="1400" kern="0" dirty="0">
                <a:sym typeface="Wingdings" panose="05000000000000000000" pitchFamily="2" charset="2"/>
              </a:rPr>
              <a:t>Threshold of the value is 1.8 to 30</a:t>
            </a:r>
          </a:p>
          <a:p>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1400" b="1" kern="0" dirty="0">
              <a:sym typeface="Wingdings" panose="05000000000000000000" pitchFamily="2" charset="2"/>
            </a:endParaRPr>
          </a:p>
          <a:p>
            <a:endParaRPr lang="en-US" sz="1400" b="1" kern="0" dirty="0">
              <a:sym typeface="Wingdings" panose="05000000000000000000" pitchFamily="2" charset="2"/>
            </a:endParaRPr>
          </a:p>
          <a:p>
            <a:endParaRPr lang="en-US" sz="1400" b="1" kern="0" dirty="0">
              <a:sym typeface="Wingdings" panose="05000000000000000000" pitchFamily="2" charset="2"/>
            </a:endParaRPr>
          </a:p>
          <a:p>
            <a:pPr marL="0" indent="0">
              <a:buNone/>
            </a:pPr>
            <a:endParaRPr lang="en-US" sz="1400" kern="0" dirty="0">
              <a:sym typeface="Wingdings" panose="05000000000000000000" pitchFamily="2" charset="2"/>
            </a:endParaRPr>
          </a:p>
          <a:p>
            <a:pPr marL="0" indent="0">
              <a:buNone/>
            </a:pPr>
            <a:endParaRPr lang="en-US" sz="1400" kern="0" dirty="0">
              <a:sym typeface="Wingdings" panose="05000000000000000000" pitchFamily="2" charset="2"/>
            </a:endParaRPr>
          </a:p>
          <a:p>
            <a:pPr marL="0" indent="0">
              <a:buNone/>
            </a:pPr>
            <a:endParaRPr lang="en-US" sz="1400" kern="0" dirty="0">
              <a:sym typeface="Wingdings" panose="05000000000000000000" pitchFamily="2" charset="2"/>
            </a:endParaRPr>
          </a:p>
          <a:p>
            <a:endParaRPr lang="en-US" sz="2000" kern="0" dirty="0"/>
          </a:p>
        </p:txBody>
      </p:sp>
      <p:cxnSp>
        <p:nvCxnSpPr>
          <p:cNvPr id="5" name="Straight Connector 4">
            <a:extLst>
              <a:ext uri="{FF2B5EF4-FFF2-40B4-BE49-F238E27FC236}">
                <a16:creationId xmlns:a16="http://schemas.microsoft.com/office/drawing/2014/main" id="{85239868-A3F8-4AB5-B4C7-26C7376F625B}"/>
              </a:ext>
            </a:extLst>
          </p:cNvPr>
          <p:cNvCxnSpPr/>
          <p:nvPr/>
        </p:nvCxnSpPr>
        <p:spPr>
          <a:xfrm>
            <a:off x="0" y="264496"/>
            <a:ext cx="9144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946E040A-DEEC-450B-BD2C-E296B965829A}"/>
              </a:ext>
            </a:extLst>
          </p:cNvPr>
          <p:cNvCxnSpPr/>
          <p:nvPr/>
        </p:nvCxnSpPr>
        <p:spPr>
          <a:xfrm>
            <a:off x="-4763" y="4315061"/>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8" name="Content Placeholder 10">
            <a:extLst>
              <a:ext uri="{FF2B5EF4-FFF2-40B4-BE49-F238E27FC236}">
                <a16:creationId xmlns:a16="http://schemas.microsoft.com/office/drawing/2014/main" id="{165D027E-8FBE-48E8-A1EE-7E545E966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96810" y="1863902"/>
            <a:ext cx="6988203" cy="13642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58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36</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2573" y="649307"/>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kern="0" dirty="0"/>
          </a:p>
        </p:txBody>
      </p:sp>
      <p:sp>
        <p:nvSpPr>
          <p:cNvPr id="9" name="Content Placeholder 2">
            <a:extLst>
              <a:ext uri="{FF2B5EF4-FFF2-40B4-BE49-F238E27FC236}">
                <a16:creationId xmlns:a16="http://schemas.microsoft.com/office/drawing/2014/main" id="{F4D7A0CD-383E-4931-BD40-0A936640D35D}"/>
              </a:ext>
            </a:extLst>
          </p:cNvPr>
          <p:cNvSpPr txBox="1">
            <a:spLocks/>
          </p:cNvSpPr>
          <p:nvPr/>
        </p:nvSpPr>
        <p:spPr bwMode="auto">
          <a:xfrm>
            <a:off x="259902" y="37970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sz="1400" b="1" kern="0" dirty="0">
              <a:sym typeface="Wingdings" panose="05000000000000000000" pitchFamily="2" charset="2"/>
            </a:endParaRPr>
          </a:p>
          <a:p>
            <a:r>
              <a:rPr lang="en-US" sz="1400" b="1" kern="0" dirty="0">
                <a:sym typeface="Wingdings" panose="05000000000000000000" pitchFamily="2" charset="2"/>
              </a:rPr>
              <a:t>Graphs for all the parameters: </a:t>
            </a:r>
            <a:r>
              <a:rPr lang="en-US" sz="1400" kern="0" dirty="0">
                <a:sym typeface="Wingdings" panose="05000000000000000000" pitchFamily="2" charset="2"/>
              </a:rPr>
              <a:t>Adding a checkmark in GUI that will save the distribution for every</a:t>
            </a:r>
          </a:p>
          <a:p>
            <a:pPr marL="0" indent="0">
              <a:buNone/>
            </a:pPr>
            <a:r>
              <a:rPr lang="en-US" sz="1400" kern="0" dirty="0">
                <a:sym typeface="Wingdings" panose="05000000000000000000" pitchFamily="2" charset="2"/>
              </a:rPr>
              <a:t>parameter in given Folder Location to check how a parameter is performing overall on all the sites which includes Histogram ,Gaussian Curve without outliers, Gaussian Curve with outliers ,Kernel Density plot , vertical lines specifying mean , std </a:t>
            </a:r>
          </a:p>
          <a:p>
            <a:pPr marL="0" indent="0">
              <a:buNone/>
            </a:pPr>
            <a:endParaRPr lang="en-US" sz="1400" kern="0" dirty="0">
              <a:sym typeface="Wingdings" panose="05000000000000000000" pitchFamily="2" charset="2"/>
            </a:endParaRPr>
          </a:p>
          <a:p>
            <a:pPr marL="0" indent="0">
              <a:buNone/>
            </a:pPr>
            <a:endParaRPr lang="en-US" sz="1400" kern="0" dirty="0">
              <a:sym typeface="Wingdings" panose="05000000000000000000" pitchFamily="2" charset="2"/>
            </a:endParaRPr>
          </a:p>
          <a:p>
            <a:pPr marL="0" indent="0">
              <a:buNone/>
            </a:pPr>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2000" kern="0" dirty="0"/>
          </a:p>
        </p:txBody>
      </p:sp>
      <p:cxnSp>
        <p:nvCxnSpPr>
          <p:cNvPr id="5" name="Straight Connector 4">
            <a:extLst>
              <a:ext uri="{FF2B5EF4-FFF2-40B4-BE49-F238E27FC236}">
                <a16:creationId xmlns:a16="http://schemas.microsoft.com/office/drawing/2014/main" id="{85239868-A3F8-4AB5-B4C7-26C7376F625B}"/>
              </a:ext>
            </a:extLst>
          </p:cNvPr>
          <p:cNvCxnSpPr/>
          <p:nvPr/>
        </p:nvCxnSpPr>
        <p:spPr>
          <a:xfrm>
            <a:off x="0" y="264496"/>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1" name="Content Placeholder 5">
            <a:extLst>
              <a:ext uri="{FF2B5EF4-FFF2-40B4-BE49-F238E27FC236}">
                <a16:creationId xmlns:a16="http://schemas.microsoft.com/office/drawing/2014/main" id="{CFAF5C29-713E-4726-BA20-DAB5D2CC0A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9499" y="1473374"/>
            <a:ext cx="4165600" cy="3124200"/>
          </a:xfrm>
        </p:spPr>
      </p:pic>
      <p:pic>
        <p:nvPicPr>
          <p:cNvPr id="12" name="Picture 11">
            <a:extLst>
              <a:ext uri="{FF2B5EF4-FFF2-40B4-BE49-F238E27FC236}">
                <a16:creationId xmlns:a16="http://schemas.microsoft.com/office/drawing/2014/main" id="{9C0C9512-3A07-46EA-A4A1-7FDC57FA6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01" y="1729549"/>
            <a:ext cx="3120660" cy="2497009"/>
          </a:xfrm>
          <a:prstGeom prst="rect">
            <a:avLst/>
          </a:prstGeom>
        </p:spPr>
      </p:pic>
    </p:spTree>
    <p:extLst>
      <p:ext uri="{BB962C8B-B14F-4D97-AF65-F5344CB8AC3E}">
        <p14:creationId xmlns:p14="http://schemas.microsoft.com/office/powerpoint/2010/main" val="3817921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62E7-0A7D-4021-8A55-3B0A22DD0D4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BE2A113-B1F0-4AB3-8886-E502B8553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42" y="838734"/>
            <a:ext cx="4231934" cy="3173951"/>
          </a:xfrm>
        </p:spPr>
      </p:pic>
      <p:sp>
        <p:nvSpPr>
          <p:cNvPr id="4" name="Slide Number Placeholder 3">
            <a:extLst>
              <a:ext uri="{FF2B5EF4-FFF2-40B4-BE49-F238E27FC236}">
                <a16:creationId xmlns:a16="http://schemas.microsoft.com/office/drawing/2014/main" id="{39A1BA3A-23E2-40D8-9BC8-C2B72616830F}"/>
              </a:ext>
            </a:extLst>
          </p:cNvPr>
          <p:cNvSpPr>
            <a:spLocks noGrp="1"/>
          </p:cNvSpPr>
          <p:nvPr>
            <p:ph type="sldNum" sz="quarter" idx="10"/>
          </p:nvPr>
        </p:nvSpPr>
        <p:spPr/>
        <p:txBody>
          <a:bodyPr/>
          <a:lstStyle/>
          <a:p>
            <a:pPr>
              <a:defRPr/>
            </a:pPr>
            <a:fld id="{2B97888F-6AF7-4263-B69D-592D8C33BAC7}" type="slidenum">
              <a:rPr lang="en-US" smtClean="0"/>
              <a:pPr>
                <a:defRPr/>
              </a:pPr>
              <a:t>37</a:t>
            </a:fld>
            <a:endParaRPr lang="en-US"/>
          </a:p>
        </p:txBody>
      </p:sp>
      <p:sp>
        <p:nvSpPr>
          <p:cNvPr id="7" name="Rectangle: Rounded Corners 6">
            <a:extLst>
              <a:ext uri="{FF2B5EF4-FFF2-40B4-BE49-F238E27FC236}">
                <a16:creationId xmlns:a16="http://schemas.microsoft.com/office/drawing/2014/main" id="{25B5FEE3-5233-44E3-AAE1-E744832D905D}"/>
              </a:ext>
            </a:extLst>
          </p:cNvPr>
          <p:cNvSpPr/>
          <p:nvPr/>
        </p:nvSpPr>
        <p:spPr>
          <a:xfrm>
            <a:off x="1201567" y="4161224"/>
            <a:ext cx="2433361" cy="372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Left Skewed Graph</a:t>
            </a:r>
          </a:p>
        </p:txBody>
      </p:sp>
      <p:pic>
        <p:nvPicPr>
          <p:cNvPr id="9" name="Picture 8">
            <a:extLst>
              <a:ext uri="{FF2B5EF4-FFF2-40B4-BE49-F238E27FC236}">
                <a16:creationId xmlns:a16="http://schemas.microsoft.com/office/drawing/2014/main" id="{651B9601-8629-40CB-82C0-DB1BB3146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007" y="580296"/>
            <a:ext cx="4774571" cy="3580928"/>
          </a:xfrm>
          <a:prstGeom prst="rect">
            <a:avLst/>
          </a:prstGeom>
        </p:spPr>
      </p:pic>
      <p:sp>
        <p:nvSpPr>
          <p:cNvPr id="10" name="Rectangle: Rounded Corners 9">
            <a:extLst>
              <a:ext uri="{FF2B5EF4-FFF2-40B4-BE49-F238E27FC236}">
                <a16:creationId xmlns:a16="http://schemas.microsoft.com/office/drawing/2014/main" id="{2C39F2FB-E185-4B3B-A1C8-B3BA165ED734}"/>
              </a:ext>
            </a:extLst>
          </p:cNvPr>
          <p:cNvSpPr/>
          <p:nvPr/>
        </p:nvSpPr>
        <p:spPr>
          <a:xfrm>
            <a:off x="5655639" y="4161223"/>
            <a:ext cx="2433360" cy="372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Right Skewed Graph</a:t>
            </a:r>
          </a:p>
        </p:txBody>
      </p:sp>
    </p:spTree>
    <p:extLst>
      <p:ext uri="{BB962C8B-B14F-4D97-AF65-F5344CB8AC3E}">
        <p14:creationId xmlns:p14="http://schemas.microsoft.com/office/powerpoint/2010/main" val="41328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528A-331C-4069-A628-8B6F0B69BC2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8D9DF29-B959-42A9-8635-4A255B0FABFB}"/>
              </a:ext>
            </a:extLst>
          </p:cNvPr>
          <p:cNvSpPr>
            <a:spLocks noGrp="1"/>
          </p:cNvSpPr>
          <p:nvPr>
            <p:ph idx="1"/>
          </p:nvPr>
        </p:nvSpPr>
        <p:spPr/>
        <p:txBody>
          <a:bodyPr/>
          <a:lstStyle/>
          <a:p>
            <a:r>
              <a:rPr lang="en-US" dirty="0"/>
              <a:t>If the checkmark is selected then a Folder is automatically created inside the output folder which stores all the individual graphs (</a:t>
            </a:r>
            <a:r>
              <a:rPr lang="en-US" dirty="0" err="1"/>
              <a:t>pathimage</a:t>
            </a:r>
            <a:r>
              <a:rPr lang="en-US" dirty="0"/>
              <a:t> Folder)</a:t>
            </a:r>
          </a:p>
          <a:p>
            <a:r>
              <a:rPr lang="en-US" dirty="0"/>
              <a:t>All the graphs are properly named so that for a particular parameter it can be found easily</a:t>
            </a:r>
          </a:p>
          <a:p>
            <a:endParaRPr lang="en-US" dirty="0"/>
          </a:p>
          <a:p>
            <a:endParaRPr lang="en-US" dirty="0"/>
          </a:p>
          <a:p>
            <a:endParaRPr lang="en-US" dirty="0"/>
          </a:p>
          <a:p>
            <a:endParaRPr lang="en-US" dirty="0"/>
          </a:p>
          <a:p>
            <a:endParaRPr lang="en-US" dirty="0"/>
          </a:p>
          <a:p>
            <a:pPr marL="0" indent="0">
              <a:buNone/>
            </a:pPr>
            <a:r>
              <a:rPr lang="en-US" dirty="0"/>
              <a:t> (Output Folder)</a:t>
            </a:r>
          </a:p>
        </p:txBody>
      </p:sp>
      <p:sp>
        <p:nvSpPr>
          <p:cNvPr id="4" name="Slide Number Placeholder 3">
            <a:extLst>
              <a:ext uri="{FF2B5EF4-FFF2-40B4-BE49-F238E27FC236}">
                <a16:creationId xmlns:a16="http://schemas.microsoft.com/office/drawing/2014/main" id="{A26B2EBF-BF2F-4C62-9D0F-C2D47192DBD0}"/>
              </a:ext>
            </a:extLst>
          </p:cNvPr>
          <p:cNvSpPr>
            <a:spLocks noGrp="1"/>
          </p:cNvSpPr>
          <p:nvPr>
            <p:ph type="sldNum" sz="quarter" idx="10"/>
          </p:nvPr>
        </p:nvSpPr>
        <p:spPr/>
        <p:txBody>
          <a:bodyPr/>
          <a:lstStyle/>
          <a:p>
            <a:pPr>
              <a:defRPr/>
            </a:pPr>
            <a:fld id="{2B97888F-6AF7-4263-B69D-592D8C33BAC7}" type="slidenum">
              <a:rPr lang="en-US" smtClean="0"/>
              <a:pPr>
                <a:defRPr/>
              </a:pPr>
              <a:t>38</a:t>
            </a:fld>
            <a:endParaRPr lang="en-US"/>
          </a:p>
        </p:txBody>
      </p:sp>
      <p:pic>
        <p:nvPicPr>
          <p:cNvPr id="6" name="Picture 5">
            <a:extLst>
              <a:ext uri="{FF2B5EF4-FFF2-40B4-BE49-F238E27FC236}">
                <a16:creationId xmlns:a16="http://schemas.microsoft.com/office/drawing/2014/main" id="{4FD8332A-D391-410A-AEC7-696380118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75" y="2229322"/>
            <a:ext cx="5799707" cy="1490793"/>
          </a:xfrm>
          <a:prstGeom prst="rect">
            <a:avLst/>
          </a:prstGeom>
        </p:spPr>
      </p:pic>
      <p:pic>
        <p:nvPicPr>
          <p:cNvPr id="10" name="Picture 9">
            <a:extLst>
              <a:ext uri="{FF2B5EF4-FFF2-40B4-BE49-F238E27FC236}">
                <a16:creationId xmlns:a16="http://schemas.microsoft.com/office/drawing/2014/main" id="{97A81757-1D6E-47A1-9D11-5AB7FDEA4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524" y="1930956"/>
            <a:ext cx="5482677" cy="2255286"/>
          </a:xfrm>
          <a:prstGeom prst="rect">
            <a:avLst/>
          </a:prstGeom>
        </p:spPr>
      </p:pic>
    </p:spTree>
    <p:extLst>
      <p:ext uri="{BB962C8B-B14F-4D97-AF65-F5344CB8AC3E}">
        <p14:creationId xmlns:p14="http://schemas.microsoft.com/office/powerpoint/2010/main" val="979352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39</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2573" y="649307"/>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kern="0" dirty="0"/>
          </a:p>
        </p:txBody>
      </p:sp>
      <p:sp>
        <p:nvSpPr>
          <p:cNvPr id="9" name="Content Placeholder 2">
            <a:extLst>
              <a:ext uri="{FF2B5EF4-FFF2-40B4-BE49-F238E27FC236}">
                <a16:creationId xmlns:a16="http://schemas.microsoft.com/office/drawing/2014/main" id="{F4D7A0CD-383E-4931-BD40-0A936640D35D}"/>
              </a:ext>
            </a:extLst>
          </p:cNvPr>
          <p:cNvSpPr txBox="1">
            <a:spLocks/>
          </p:cNvSpPr>
          <p:nvPr/>
        </p:nvSpPr>
        <p:spPr bwMode="auto">
          <a:xfrm>
            <a:off x="259902" y="37970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sz="1400" kern="0" dirty="0">
              <a:sym typeface="Wingdings" panose="05000000000000000000" pitchFamily="2" charset="2"/>
            </a:endParaRPr>
          </a:p>
          <a:p>
            <a:r>
              <a:rPr lang="en-US" sz="1400" b="1" kern="0" dirty="0">
                <a:sym typeface="Wingdings" panose="05000000000000000000" pitchFamily="2" charset="2"/>
              </a:rPr>
              <a:t>Site wise Analysis: </a:t>
            </a:r>
            <a:r>
              <a:rPr lang="en-US" sz="1400" kern="0" dirty="0">
                <a:sym typeface="Wingdings" panose="05000000000000000000" pitchFamily="2" charset="2"/>
              </a:rPr>
              <a:t>Site wise mean Drift  and Site wise std Drift is calculated along individual Site wise </a:t>
            </a:r>
            <a:r>
              <a:rPr lang="en-US" sz="1400" kern="0" dirty="0" err="1">
                <a:sym typeface="Wingdings" panose="05000000000000000000" pitchFamily="2" charset="2"/>
              </a:rPr>
              <a:t>Mean,Std</a:t>
            </a:r>
            <a:endParaRPr lang="en-US" sz="1400" kern="0" dirty="0">
              <a:sym typeface="Wingdings" panose="05000000000000000000" pitchFamily="2" charset="2"/>
            </a:endParaRPr>
          </a:p>
          <a:p>
            <a:pPr marL="0" indent="0">
              <a:buNone/>
            </a:pPr>
            <a:r>
              <a:rPr lang="en-US" sz="1400" kern="0" dirty="0">
                <a:sym typeface="Wingdings" panose="05000000000000000000" pitchFamily="2" charset="2"/>
              </a:rPr>
              <a:t>It is also important to know the functioning of every site . Data is filtered for every site and the analysis is done site wise.  Drift tells about the deviation in the values of the sites .If any site is not performing as expected we can see a large drift in that site</a:t>
            </a:r>
          </a:p>
          <a:p>
            <a:r>
              <a:rPr lang="en-US" sz="1400" kern="0" dirty="0">
                <a:sym typeface="Wingdings" panose="05000000000000000000" pitchFamily="2" charset="2"/>
              </a:rPr>
              <a:t>Marks the bad Site wise Drifts in the output for the user.</a:t>
            </a:r>
          </a:p>
          <a:p>
            <a:endParaRPr lang="en-US" sz="1400" kern="0" dirty="0">
              <a:sym typeface="Wingdings" panose="05000000000000000000" pitchFamily="2" charset="2"/>
            </a:endParaRPr>
          </a:p>
          <a:p>
            <a:endParaRPr lang="en-US" sz="2000" kern="0" dirty="0"/>
          </a:p>
        </p:txBody>
      </p:sp>
      <p:cxnSp>
        <p:nvCxnSpPr>
          <p:cNvPr id="5" name="Straight Connector 4">
            <a:extLst>
              <a:ext uri="{FF2B5EF4-FFF2-40B4-BE49-F238E27FC236}">
                <a16:creationId xmlns:a16="http://schemas.microsoft.com/office/drawing/2014/main" id="{85239868-A3F8-4AB5-B4C7-26C7376F625B}"/>
              </a:ext>
            </a:extLst>
          </p:cNvPr>
          <p:cNvCxnSpPr/>
          <p:nvPr/>
        </p:nvCxnSpPr>
        <p:spPr>
          <a:xfrm>
            <a:off x="0" y="264496"/>
            <a:ext cx="9144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946E040A-DEEC-450B-BD2C-E296B965829A}"/>
              </a:ext>
            </a:extLst>
          </p:cNvPr>
          <p:cNvCxnSpPr/>
          <p:nvPr/>
        </p:nvCxnSpPr>
        <p:spPr>
          <a:xfrm>
            <a:off x="-4763" y="4315061"/>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0" name="Picture 9">
            <a:extLst>
              <a:ext uri="{FF2B5EF4-FFF2-40B4-BE49-F238E27FC236}">
                <a16:creationId xmlns:a16="http://schemas.microsoft.com/office/drawing/2014/main" id="{331315C1-D536-41B9-B59E-4E6613A2D689}"/>
              </a:ext>
            </a:extLst>
          </p:cNvPr>
          <p:cNvPicPr>
            <a:picLocks noChangeAspect="1"/>
          </p:cNvPicPr>
          <p:nvPr/>
        </p:nvPicPr>
        <p:blipFill>
          <a:blip r:embed="rId3"/>
          <a:stretch>
            <a:fillRect/>
          </a:stretch>
        </p:blipFill>
        <p:spPr>
          <a:xfrm>
            <a:off x="-4763" y="2272945"/>
            <a:ext cx="9068586" cy="891617"/>
          </a:xfrm>
          <a:prstGeom prst="rect">
            <a:avLst/>
          </a:prstGeom>
        </p:spPr>
      </p:pic>
      <p:pic>
        <p:nvPicPr>
          <p:cNvPr id="11" name="Picture 10">
            <a:extLst>
              <a:ext uri="{FF2B5EF4-FFF2-40B4-BE49-F238E27FC236}">
                <a16:creationId xmlns:a16="http://schemas.microsoft.com/office/drawing/2014/main" id="{CD165E06-C4CB-4B29-932B-C3E61F212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 y="3272852"/>
            <a:ext cx="9068586" cy="914479"/>
          </a:xfrm>
          <a:prstGeom prst="rect">
            <a:avLst/>
          </a:prstGeom>
        </p:spPr>
      </p:pic>
    </p:spTree>
    <p:extLst>
      <p:ext uri="{BB962C8B-B14F-4D97-AF65-F5344CB8AC3E}">
        <p14:creationId xmlns:p14="http://schemas.microsoft.com/office/powerpoint/2010/main" val="14563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BA4C-31D6-4727-A5F3-1A65B905F0CB}"/>
              </a:ext>
            </a:extLst>
          </p:cNvPr>
          <p:cNvSpPr>
            <a:spLocks noGrp="1"/>
          </p:cNvSpPr>
          <p:nvPr>
            <p:ph type="title"/>
          </p:nvPr>
        </p:nvSpPr>
        <p:spPr>
          <a:xfrm>
            <a:off x="333378" y="240530"/>
            <a:ext cx="8458200" cy="610791"/>
          </a:xfrm>
        </p:spPr>
        <p:txBody>
          <a:bodyPr/>
          <a:lstStyle/>
          <a:p>
            <a:r>
              <a:rPr lang="en-US" dirty="0"/>
              <a:t>1) Automate the file handling/loading in Spotfire</a:t>
            </a:r>
            <a:br>
              <a:rPr lang="en-US" dirty="0"/>
            </a:br>
            <a:endParaRPr lang="en-US" dirty="0"/>
          </a:p>
        </p:txBody>
      </p:sp>
      <p:sp>
        <p:nvSpPr>
          <p:cNvPr id="3" name="Content Placeholder 2">
            <a:extLst>
              <a:ext uri="{FF2B5EF4-FFF2-40B4-BE49-F238E27FC236}">
                <a16:creationId xmlns:a16="http://schemas.microsoft.com/office/drawing/2014/main" id="{BBBE96EE-13C0-4CDB-A3E1-D25F2C1271F1}"/>
              </a:ext>
            </a:extLst>
          </p:cNvPr>
          <p:cNvSpPr>
            <a:spLocks noGrp="1"/>
          </p:cNvSpPr>
          <p:nvPr>
            <p:ph idx="1"/>
          </p:nvPr>
        </p:nvSpPr>
        <p:spPr/>
        <p:txBody>
          <a:bodyPr/>
          <a:lstStyle/>
          <a:p>
            <a:pPr marL="400050" indent="-400050">
              <a:buFont typeface="+mj-lt"/>
              <a:buAutoNum type="romanUcPeriod"/>
            </a:pPr>
            <a:r>
              <a:rPr lang="en-US" dirty="0"/>
              <a:t>Iron-Python is a Script used in Spotfire to interact with the interface of the software</a:t>
            </a:r>
          </a:p>
          <a:p>
            <a:pPr marL="400050" indent="-400050">
              <a:buFont typeface="+mj-lt"/>
              <a:buAutoNum type="romanUcPeriod"/>
            </a:pPr>
            <a:r>
              <a:rPr lang="en-US" dirty="0"/>
              <a:t>The objective of the project is to automate the process of file upload on Spotfire.</a:t>
            </a:r>
          </a:p>
          <a:p>
            <a:pPr marL="400050" indent="-400050">
              <a:buFont typeface="+mj-lt"/>
              <a:buAutoNum type="romanUcPeriod"/>
            </a:pPr>
            <a:r>
              <a:rPr lang="en-US" dirty="0"/>
              <a:t>Files are dumped from the tester in a folder and we manually upload the latest file and refresh the Spotfire.</a:t>
            </a:r>
          </a:p>
          <a:p>
            <a:pPr marL="400050" indent="-400050">
              <a:buFont typeface="+mj-lt"/>
              <a:buAutoNum type="romanUcPeriod"/>
            </a:pPr>
            <a:r>
              <a:rPr lang="en-US" dirty="0"/>
              <a:t>Automating the manual process to get the latest file from the folder and uploading the data in Spotfire using Iron-Python</a:t>
            </a:r>
          </a:p>
          <a:p>
            <a:pPr marL="400050" indent="-400050">
              <a:buFont typeface="+mj-lt"/>
              <a:buAutoNum type="romanUcPeriod"/>
            </a:pPr>
            <a:r>
              <a:rPr lang="en-US" dirty="0"/>
              <a:t>If the latest file is in 2 parts (Header and Data ) ,It converts the file automatically into a single file and uploads the combined file in Spotfire</a:t>
            </a:r>
          </a:p>
        </p:txBody>
      </p:sp>
      <p:sp>
        <p:nvSpPr>
          <p:cNvPr id="4" name="Slide Number Placeholder 3">
            <a:extLst>
              <a:ext uri="{FF2B5EF4-FFF2-40B4-BE49-F238E27FC236}">
                <a16:creationId xmlns:a16="http://schemas.microsoft.com/office/drawing/2014/main" id="{01982426-8DF9-4FA4-B88B-993640936256}"/>
              </a:ext>
            </a:extLst>
          </p:cNvPr>
          <p:cNvSpPr>
            <a:spLocks noGrp="1"/>
          </p:cNvSpPr>
          <p:nvPr>
            <p:ph type="sldNum" sz="quarter" idx="10"/>
          </p:nvPr>
        </p:nvSpPr>
        <p:spPr/>
        <p:txBody>
          <a:bodyPr/>
          <a:lstStyle/>
          <a:p>
            <a:pPr>
              <a:defRPr/>
            </a:pPr>
            <a:fld id="{2B97888F-6AF7-4263-B69D-592D8C33BAC7}" type="slidenum">
              <a:rPr lang="en-US" smtClean="0"/>
              <a:pPr>
                <a:defRPr/>
              </a:pPr>
              <a:t>4</a:t>
            </a:fld>
            <a:endParaRPr lang="en-US"/>
          </a:p>
        </p:txBody>
      </p:sp>
    </p:spTree>
    <p:extLst>
      <p:ext uri="{BB962C8B-B14F-4D97-AF65-F5344CB8AC3E}">
        <p14:creationId xmlns:p14="http://schemas.microsoft.com/office/powerpoint/2010/main" val="1322761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40</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2573" y="649307"/>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kern="0" dirty="0"/>
          </a:p>
        </p:txBody>
      </p:sp>
      <p:sp>
        <p:nvSpPr>
          <p:cNvPr id="9" name="Content Placeholder 2">
            <a:extLst>
              <a:ext uri="{FF2B5EF4-FFF2-40B4-BE49-F238E27FC236}">
                <a16:creationId xmlns:a16="http://schemas.microsoft.com/office/drawing/2014/main" id="{F4D7A0CD-383E-4931-BD40-0A936640D35D}"/>
              </a:ext>
            </a:extLst>
          </p:cNvPr>
          <p:cNvSpPr txBox="1">
            <a:spLocks/>
          </p:cNvSpPr>
          <p:nvPr/>
        </p:nvSpPr>
        <p:spPr bwMode="auto">
          <a:xfrm>
            <a:off x="259902" y="379708"/>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marL="0" indent="0">
              <a:buNone/>
            </a:pPr>
            <a:endParaRPr lang="en-US" sz="1400" kern="0" dirty="0">
              <a:sym typeface="Wingdings" panose="05000000000000000000" pitchFamily="2" charset="2"/>
            </a:endParaRPr>
          </a:p>
          <a:p>
            <a:endParaRPr lang="en-US" sz="1400" kern="0" dirty="0">
              <a:sym typeface="Wingdings" panose="05000000000000000000" pitchFamily="2" charset="2"/>
            </a:endParaRPr>
          </a:p>
          <a:p>
            <a:endParaRPr lang="en-US" sz="2000" kern="0" dirty="0"/>
          </a:p>
        </p:txBody>
      </p:sp>
      <p:cxnSp>
        <p:nvCxnSpPr>
          <p:cNvPr id="5" name="Straight Connector 4">
            <a:extLst>
              <a:ext uri="{FF2B5EF4-FFF2-40B4-BE49-F238E27FC236}">
                <a16:creationId xmlns:a16="http://schemas.microsoft.com/office/drawing/2014/main" id="{85239868-A3F8-4AB5-B4C7-26C7376F625B}"/>
              </a:ext>
            </a:extLst>
          </p:cNvPr>
          <p:cNvCxnSpPr/>
          <p:nvPr/>
        </p:nvCxnSpPr>
        <p:spPr>
          <a:xfrm>
            <a:off x="0" y="264496"/>
            <a:ext cx="9144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946E040A-DEEC-450B-BD2C-E296B965829A}"/>
              </a:ext>
            </a:extLst>
          </p:cNvPr>
          <p:cNvCxnSpPr/>
          <p:nvPr/>
        </p:nvCxnSpPr>
        <p:spPr>
          <a:xfrm>
            <a:off x="-4763" y="4315061"/>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2" name="Picture 11">
            <a:extLst>
              <a:ext uri="{FF2B5EF4-FFF2-40B4-BE49-F238E27FC236}">
                <a16:creationId xmlns:a16="http://schemas.microsoft.com/office/drawing/2014/main" id="{98737DD9-B052-41A1-B12D-88F93D518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 y="369088"/>
            <a:ext cx="9030483" cy="929721"/>
          </a:xfrm>
          <a:prstGeom prst="rect">
            <a:avLst/>
          </a:prstGeom>
        </p:spPr>
      </p:pic>
      <p:pic>
        <p:nvPicPr>
          <p:cNvPr id="13" name="Content Placeholder 5">
            <a:extLst>
              <a:ext uri="{FF2B5EF4-FFF2-40B4-BE49-F238E27FC236}">
                <a16:creationId xmlns:a16="http://schemas.microsoft.com/office/drawing/2014/main" id="{43E3CE51-4929-4239-9614-1C2474FC829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63" y="1403400"/>
            <a:ext cx="9144000" cy="837142"/>
          </a:xfrm>
        </p:spPr>
      </p:pic>
      <p:pic>
        <p:nvPicPr>
          <p:cNvPr id="14" name="Picture 13">
            <a:extLst>
              <a:ext uri="{FF2B5EF4-FFF2-40B4-BE49-F238E27FC236}">
                <a16:creationId xmlns:a16="http://schemas.microsoft.com/office/drawing/2014/main" id="{496CC1A0-35FD-4394-8ADC-1F00BDA8C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 y="2369243"/>
            <a:ext cx="9144000" cy="1045207"/>
          </a:xfrm>
          <a:prstGeom prst="rect">
            <a:avLst/>
          </a:prstGeom>
        </p:spPr>
      </p:pic>
      <p:pic>
        <p:nvPicPr>
          <p:cNvPr id="15" name="Picture 14">
            <a:extLst>
              <a:ext uri="{FF2B5EF4-FFF2-40B4-BE49-F238E27FC236}">
                <a16:creationId xmlns:a16="http://schemas.microsoft.com/office/drawing/2014/main" id="{32824C16-BE0B-423A-AC9A-D77ED8F70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 y="3571189"/>
            <a:ext cx="9144000" cy="871603"/>
          </a:xfrm>
          <a:prstGeom prst="rect">
            <a:avLst/>
          </a:prstGeom>
        </p:spPr>
      </p:pic>
      <p:pic>
        <p:nvPicPr>
          <p:cNvPr id="16" name="Picture 15">
            <a:extLst>
              <a:ext uri="{FF2B5EF4-FFF2-40B4-BE49-F238E27FC236}">
                <a16:creationId xmlns:a16="http://schemas.microsoft.com/office/drawing/2014/main" id="{C2FB8124-E115-4450-9EF3-B4C2C64B6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67" y="4731511"/>
            <a:ext cx="6645216" cy="304826"/>
          </a:xfrm>
          <a:prstGeom prst="rect">
            <a:avLst/>
          </a:prstGeom>
        </p:spPr>
      </p:pic>
      <p:sp>
        <p:nvSpPr>
          <p:cNvPr id="2" name="Oval 1">
            <a:extLst>
              <a:ext uri="{FF2B5EF4-FFF2-40B4-BE49-F238E27FC236}">
                <a16:creationId xmlns:a16="http://schemas.microsoft.com/office/drawing/2014/main" id="{05C4C5C5-72E6-46FA-9037-ADAAAB3A55E0}"/>
              </a:ext>
            </a:extLst>
          </p:cNvPr>
          <p:cNvSpPr/>
          <p:nvPr/>
        </p:nvSpPr>
        <p:spPr>
          <a:xfrm>
            <a:off x="93167" y="4595281"/>
            <a:ext cx="6755502" cy="5482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514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A6110-681F-48B4-B72A-01FA84B1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8050"/>
            <a:ext cx="4438793" cy="1915800"/>
          </a:xfrm>
          <a:prstGeom prst="rect">
            <a:avLst/>
          </a:prstGeom>
        </p:spPr>
      </p:pic>
      <p:sp>
        <p:nvSpPr>
          <p:cNvPr id="2" name="Title 1">
            <a:extLst>
              <a:ext uri="{FF2B5EF4-FFF2-40B4-BE49-F238E27FC236}">
                <a16:creationId xmlns:a16="http://schemas.microsoft.com/office/drawing/2014/main" id="{87F212A9-653D-4BC3-B5D5-1751F0B0B4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B1FFF6-FF20-4938-90D3-E4121817C44A}"/>
              </a:ext>
            </a:extLst>
          </p:cNvPr>
          <p:cNvSpPr>
            <a:spLocks noGrp="1"/>
          </p:cNvSpPr>
          <p:nvPr>
            <p:ph idx="1"/>
          </p:nvPr>
        </p:nvSpPr>
        <p:spPr/>
        <p:txBody>
          <a:bodyPr/>
          <a:lstStyle/>
          <a:p>
            <a:r>
              <a:rPr lang="en-US" sz="1400" b="1" dirty="0">
                <a:sym typeface="Wingdings" panose="05000000000000000000" pitchFamily="2" charset="2"/>
              </a:rPr>
              <a:t>Intermediate Files</a:t>
            </a:r>
            <a:r>
              <a:rPr lang="en-US" sz="1400" dirty="0">
                <a:sym typeface="Wingdings" panose="05000000000000000000" pitchFamily="2" charset="2"/>
              </a:rPr>
              <a:t>: Added a checkmark in GUI to get Filtered Input file for all the Sites is formed, Filtered Output files for all the Site is Formed. If we want to get the data of a particular site it can be obtained or If we want to get the overall analysis for a particular Site it can also be obtained</a:t>
            </a:r>
          </a:p>
          <a:p>
            <a:pPr marL="0" indent="0">
              <a:buNone/>
            </a:pPr>
            <a:r>
              <a:rPr lang="en-US" sz="1400" dirty="0">
                <a:sym typeface="Wingdings" panose="05000000000000000000" pitchFamily="2" charset="2"/>
              </a:rPr>
              <a:t>If we want to obtain the analysis of a particular Site. Individual Site wise analysis files are formed that reflects the working of a particular site</a:t>
            </a:r>
          </a:p>
          <a:p>
            <a:endParaRPr lang="en-US" sz="1400" dirty="0"/>
          </a:p>
        </p:txBody>
      </p:sp>
      <p:sp>
        <p:nvSpPr>
          <p:cNvPr id="4" name="Slide Number Placeholder 3">
            <a:extLst>
              <a:ext uri="{FF2B5EF4-FFF2-40B4-BE49-F238E27FC236}">
                <a16:creationId xmlns:a16="http://schemas.microsoft.com/office/drawing/2014/main" id="{794699D7-5BCC-4D8F-ACE9-9B2153B9A802}"/>
              </a:ext>
            </a:extLst>
          </p:cNvPr>
          <p:cNvSpPr>
            <a:spLocks noGrp="1"/>
          </p:cNvSpPr>
          <p:nvPr>
            <p:ph type="sldNum" sz="quarter" idx="10"/>
          </p:nvPr>
        </p:nvSpPr>
        <p:spPr/>
        <p:txBody>
          <a:bodyPr/>
          <a:lstStyle/>
          <a:p>
            <a:pPr>
              <a:defRPr/>
            </a:pPr>
            <a:fld id="{2B97888F-6AF7-4263-B69D-592D8C33BAC7}" type="slidenum">
              <a:rPr lang="en-US" smtClean="0"/>
              <a:pPr>
                <a:defRPr/>
              </a:pPr>
              <a:t>41</a:t>
            </a:fld>
            <a:endParaRPr lang="en-US"/>
          </a:p>
        </p:txBody>
      </p:sp>
      <p:cxnSp>
        <p:nvCxnSpPr>
          <p:cNvPr id="8" name="Straight Connector 7">
            <a:extLst>
              <a:ext uri="{FF2B5EF4-FFF2-40B4-BE49-F238E27FC236}">
                <a16:creationId xmlns:a16="http://schemas.microsoft.com/office/drawing/2014/main" id="{9257A383-B78E-4558-9164-1C82C5A7D35F}"/>
              </a:ext>
            </a:extLst>
          </p:cNvPr>
          <p:cNvCxnSpPr/>
          <p:nvPr/>
        </p:nvCxnSpPr>
        <p:spPr>
          <a:xfrm>
            <a:off x="0" y="717954"/>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0" name="Picture 9">
            <a:extLst>
              <a:ext uri="{FF2B5EF4-FFF2-40B4-BE49-F238E27FC236}">
                <a16:creationId xmlns:a16="http://schemas.microsoft.com/office/drawing/2014/main" id="{D20F8D49-602D-4DF1-B5F9-31C48DCC6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266" y="1850753"/>
            <a:ext cx="4436020" cy="1235197"/>
          </a:xfrm>
          <a:prstGeom prst="rect">
            <a:avLst/>
          </a:prstGeom>
        </p:spPr>
      </p:pic>
      <p:pic>
        <p:nvPicPr>
          <p:cNvPr id="11" name="Picture 10">
            <a:extLst>
              <a:ext uri="{FF2B5EF4-FFF2-40B4-BE49-F238E27FC236}">
                <a16:creationId xmlns:a16="http://schemas.microsoft.com/office/drawing/2014/main" id="{4BFFDA20-4A7C-4A4B-8CF3-5B854F46C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593" y="1850753"/>
            <a:ext cx="4267264" cy="2713455"/>
          </a:xfrm>
          <a:prstGeom prst="rect">
            <a:avLst/>
          </a:prstGeom>
        </p:spPr>
      </p:pic>
      <p:sp>
        <p:nvSpPr>
          <p:cNvPr id="12" name="Arrow: Right 11">
            <a:extLst>
              <a:ext uri="{FF2B5EF4-FFF2-40B4-BE49-F238E27FC236}">
                <a16:creationId xmlns:a16="http://schemas.microsoft.com/office/drawing/2014/main" id="{4737C5E3-BE70-4765-8AA0-F63BDDEE22DF}"/>
              </a:ext>
            </a:extLst>
          </p:cNvPr>
          <p:cNvSpPr/>
          <p:nvPr/>
        </p:nvSpPr>
        <p:spPr>
          <a:xfrm>
            <a:off x="3367882" y="2919580"/>
            <a:ext cx="608572" cy="297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275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12A9-653D-4BC3-B5D5-1751F0B0B4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B1FFF6-FF20-4938-90D3-E4121817C44A}"/>
              </a:ext>
            </a:extLst>
          </p:cNvPr>
          <p:cNvSpPr>
            <a:spLocks noGrp="1"/>
          </p:cNvSpPr>
          <p:nvPr>
            <p:ph idx="1"/>
          </p:nvPr>
        </p:nvSpPr>
        <p:spPr/>
        <p:txBody>
          <a:bodyPr/>
          <a:lstStyle/>
          <a:p>
            <a:pPr marL="0" indent="0">
              <a:buNone/>
            </a:pPr>
            <a:endParaRPr lang="en-US" sz="1400" dirty="0">
              <a:sym typeface="Wingdings" panose="05000000000000000000" pitchFamily="2" charset="2"/>
            </a:endParaRPr>
          </a:p>
          <a:p>
            <a:r>
              <a:rPr lang="en-US" sz="1400" b="1" dirty="0">
                <a:sym typeface="Wingdings" panose="05000000000000000000" pitchFamily="2" charset="2"/>
              </a:rPr>
              <a:t>Graphs for all the Individual Site parameter: Adding</a:t>
            </a:r>
            <a:r>
              <a:rPr lang="en-US" sz="1400" dirty="0">
                <a:sym typeface="Wingdings" panose="05000000000000000000" pitchFamily="2" charset="2"/>
              </a:rPr>
              <a:t> a checkmark in GUI that saves distribution plot for every site and its every parameter if we want to check for the specific site and specific parameter</a:t>
            </a:r>
          </a:p>
          <a:p>
            <a:endParaRPr lang="en-US" sz="1400" dirty="0">
              <a:sym typeface="Wingdings" panose="05000000000000000000" pitchFamily="2" charset="2"/>
            </a:endParaRPr>
          </a:p>
          <a:p>
            <a:r>
              <a:rPr lang="en-US" sz="1400" b="1" dirty="0">
                <a:sym typeface="Wingdings" panose="05000000000000000000" pitchFamily="2" charset="2"/>
              </a:rPr>
              <a:t>Site wise Distribution</a:t>
            </a:r>
            <a:r>
              <a:rPr lang="en-US" sz="1400" dirty="0">
                <a:sym typeface="Wingdings" panose="05000000000000000000" pitchFamily="2" charset="2"/>
              </a:rPr>
              <a:t>: Site wise distribution that shows the Distribution of the parameter across every Site</a:t>
            </a:r>
          </a:p>
          <a:p>
            <a:r>
              <a:rPr lang="en-US" sz="1400" dirty="0">
                <a:sym typeface="Wingdings" panose="05000000000000000000" pitchFamily="2" charset="2"/>
              </a:rPr>
              <a:t>Marks the bad Sites having bad Distribution</a:t>
            </a: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endParaRPr lang="en-US" sz="1400" dirty="0"/>
          </a:p>
        </p:txBody>
      </p:sp>
      <p:sp>
        <p:nvSpPr>
          <p:cNvPr id="4" name="Slide Number Placeholder 3">
            <a:extLst>
              <a:ext uri="{FF2B5EF4-FFF2-40B4-BE49-F238E27FC236}">
                <a16:creationId xmlns:a16="http://schemas.microsoft.com/office/drawing/2014/main" id="{794699D7-5BCC-4D8F-ACE9-9B2153B9A802}"/>
              </a:ext>
            </a:extLst>
          </p:cNvPr>
          <p:cNvSpPr>
            <a:spLocks noGrp="1"/>
          </p:cNvSpPr>
          <p:nvPr>
            <p:ph type="sldNum" sz="quarter" idx="10"/>
          </p:nvPr>
        </p:nvSpPr>
        <p:spPr/>
        <p:txBody>
          <a:bodyPr/>
          <a:lstStyle/>
          <a:p>
            <a:pPr>
              <a:defRPr/>
            </a:pPr>
            <a:fld id="{2B97888F-6AF7-4263-B69D-592D8C33BAC7}" type="slidenum">
              <a:rPr lang="en-US" smtClean="0"/>
              <a:pPr>
                <a:defRPr/>
              </a:pPr>
              <a:t>42</a:t>
            </a:fld>
            <a:endParaRPr lang="en-US"/>
          </a:p>
        </p:txBody>
      </p:sp>
      <p:cxnSp>
        <p:nvCxnSpPr>
          <p:cNvPr id="6" name="Straight Connector 5">
            <a:extLst>
              <a:ext uri="{FF2B5EF4-FFF2-40B4-BE49-F238E27FC236}">
                <a16:creationId xmlns:a16="http://schemas.microsoft.com/office/drawing/2014/main" id="{EC8F211B-1902-4553-B535-8B51CC497459}"/>
              </a:ext>
            </a:extLst>
          </p:cNvPr>
          <p:cNvCxnSpPr/>
          <p:nvPr/>
        </p:nvCxnSpPr>
        <p:spPr>
          <a:xfrm>
            <a:off x="0" y="4258306"/>
            <a:ext cx="9144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A2C09FEA-DC2B-4ACD-8E5E-93EE75A23A15}"/>
              </a:ext>
            </a:extLst>
          </p:cNvPr>
          <p:cNvCxnSpPr/>
          <p:nvPr/>
        </p:nvCxnSpPr>
        <p:spPr>
          <a:xfrm>
            <a:off x="0" y="1762637"/>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11" name="Content Placeholder 5">
            <a:extLst>
              <a:ext uri="{FF2B5EF4-FFF2-40B4-BE49-F238E27FC236}">
                <a16:creationId xmlns:a16="http://schemas.microsoft.com/office/drawing/2014/main" id="{D58720E3-FE16-49D1-BE5A-E74782580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1775" y="2807321"/>
            <a:ext cx="8467725" cy="828525"/>
          </a:xfrm>
          <a:prstGeom prst="rect">
            <a:avLst/>
          </a:prstGeom>
          <a:noFill/>
          <a:ln w="9525" algn="ctr">
            <a:noFill/>
            <a:miter lim="800000"/>
            <a:headEnd/>
            <a:tailEnd/>
          </a:ln>
        </p:spPr>
      </p:pic>
    </p:spTree>
    <p:extLst>
      <p:ext uri="{BB962C8B-B14F-4D97-AF65-F5344CB8AC3E}">
        <p14:creationId xmlns:p14="http://schemas.microsoft.com/office/powerpoint/2010/main" val="2845762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12A9-653D-4BC3-B5D5-1751F0B0B4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B1FFF6-FF20-4938-90D3-E4121817C44A}"/>
              </a:ext>
            </a:extLst>
          </p:cNvPr>
          <p:cNvSpPr>
            <a:spLocks noGrp="1"/>
          </p:cNvSpPr>
          <p:nvPr>
            <p:ph idx="1"/>
          </p:nvPr>
        </p:nvSpPr>
        <p:spPr/>
        <p:txBody>
          <a:bodyPr/>
          <a:lstStyle/>
          <a:p>
            <a:pPr marL="0" indent="0">
              <a:buNone/>
            </a:pPr>
            <a:endParaRPr lang="en-US" sz="1400" dirty="0">
              <a:sym typeface="Wingdings" panose="05000000000000000000" pitchFamily="2" charset="2"/>
            </a:endParaRPr>
          </a:p>
          <a:p>
            <a:r>
              <a:rPr lang="en-US" sz="1400" b="1" dirty="0">
                <a:sym typeface="Wingdings" panose="05000000000000000000" pitchFamily="2" charset="2"/>
              </a:rPr>
              <a:t>Multiple File Analysis Feature</a:t>
            </a:r>
            <a:r>
              <a:rPr lang="en-US" sz="1400" dirty="0">
                <a:sym typeface="Wingdings" panose="05000000000000000000" pitchFamily="2" charset="2"/>
              </a:rPr>
              <a:t>: Separate Input in the GUI to give Multiple files instead of a single File the code can also ask for the folder location in which multiple files are stored .It will merge it to give the analysis</a:t>
            </a: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a:sym typeface="Wingdings" panose="05000000000000000000" pitchFamily="2" charset="2"/>
            </a:endParaRPr>
          </a:p>
          <a:p>
            <a:endParaRPr lang="en-US" sz="1400" dirty="0"/>
          </a:p>
        </p:txBody>
      </p:sp>
      <p:sp>
        <p:nvSpPr>
          <p:cNvPr id="4" name="Slide Number Placeholder 3">
            <a:extLst>
              <a:ext uri="{FF2B5EF4-FFF2-40B4-BE49-F238E27FC236}">
                <a16:creationId xmlns:a16="http://schemas.microsoft.com/office/drawing/2014/main" id="{794699D7-5BCC-4D8F-ACE9-9B2153B9A802}"/>
              </a:ext>
            </a:extLst>
          </p:cNvPr>
          <p:cNvSpPr>
            <a:spLocks noGrp="1"/>
          </p:cNvSpPr>
          <p:nvPr>
            <p:ph type="sldNum" sz="quarter" idx="10"/>
          </p:nvPr>
        </p:nvSpPr>
        <p:spPr/>
        <p:txBody>
          <a:bodyPr/>
          <a:lstStyle/>
          <a:p>
            <a:pPr>
              <a:defRPr/>
            </a:pPr>
            <a:fld id="{2B97888F-6AF7-4263-B69D-592D8C33BAC7}" type="slidenum">
              <a:rPr lang="en-US" smtClean="0"/>
              <a:pPr>
                <a:defRPr/>
              </a:pPr>
              <a:t>43</a:t>
            </a:fld>
            <a:endParaRPr lang="en-US"/>
          </a:p>
        </p:txBody>
      </p:sp>
      <p:pic>
        <p:nvPicPr>
          <p:cNvPr id="8" name="Picture 7">
            <a:extLst>
              <a:ext uri="{FF2B5EF4-FFF2-40B4-BE49-F238E27FC236}">
                <a16:creationId xmlns:a16="http://schemas.microsoft.com/office/drawing/2014/main" id="{4D6E4BEA-D588-4BEB-8D54-BEAFE0866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04" y="1621118"/>
            <a:ext cx="5244575" cy="2821674"/>
          </a:xfrm>
          <a:prstGeom prst="rect">
            <a:avLst/>
          </a:prstGeom>
        </p:spPr>
      </p:pic>
      <p:cxnSp>
        <p:nvCxnSpPr>
          <p:cNvPr id="9" name="Straight Arrow Connector 8">
            <a:extLst>
              <a:ext uri="{FF2B5EF4-FFF2-40B4-BE49-F238E27FC236}">
                <a16:creationId xmlns:a16="http://schemas.microsoft.com/office/drawing/2014/main" id="{A32D7669-3440-46A0-A114-0E06104C5AEA}"/>
              </a:ext>
            </a:extLst>
          </p:cNvPr>
          <p:cNvCxnSpPr/>
          <p:nvPr/>
        </p:nvCxnSpPr>
        <p:spPr>
          <a:xfrm>
            <a:off x="4567240" y="1975762"/>
            <a:ext cx="2168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Rounded Corners 9">
            <a:extLst>
              <a:ext uri="{FF2B5EF4-FFF2-40B4-BE49-F238E27FC236}">
                <a16:creationId xmlns:a16="http://schemas.microsoft.com/office/drawing/2014/main" id="{F50291BD-A871-4A3E-A9B2-E86BF63740B9}"/>
              </a:ext>
            </a:extLst>
          </p:cNvPr>
          <p:cNvSpPr/>
          <p:nvPr/>
        </p:nvSpPr>
        <p:spPr>
          <a:xfrm>
            <a:off x="7093668" y="1719685"/>
            <a:ext cx="1571862" cy="921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380895" algn="l" rtl="0" fontAlgn="base">
              <a:spcBef>
                <a:spcPct val="0"/>
              </a:spcBef>
              <a:spcAft>
                <a:spcPct val="0"/>
              </a:spcAft>
              <a:defRPr kern="1200">
                <a:solidFill>
                  <a:schemeClr val="lt1"/>
                </a:solidFill>
                <a:latin typeface="+mn-lt"/>
                <a:ea typeface="+mn-ea"/>
                <a:cs typeface="+mn-cs"/>
              </a:defRPr>
            </a:lvl2pPr>
            <a:lvl3pPr marL="761790" algn="l" rtl="0" fontAlgn="base">
              <a:spcBef>
                <a:spcPct val="0"/>
              </a:spcBef>
              <a:spcAft>
                <a:spcPct val="0"/>
              </a:spcAft>
              <a:defRPr kern="1200">
                <a:solidFill>
                  <a:schemeClr val="lt1"/>
                </a:solidFill>
                <a:latin typeface="+mn-lt"/>
                <a:ea typeface="+mn-ea"/>
                <a:cs typeface="+mn-cs"/>
              </a:defRPr>
            </a:lvl3pPr>
            <a:lvl4pPr marL="1142683" algn="l" rtl="0" fontAlgn="base">
              <a:spcBef>
                <a:spcPct val="0"/>
              </a:spcBef>
              <a:spcAft>
                <a:spcPct val="0"/>
              </a:spcAft>
              <a:defRPr kern="1200">
                <a:solidFill>
                  <a:schemeClr val="lt1"/>
                </a:solidFill>
                <a:latin typeface="+mn-lt"/>
                <a:ea typeface="+mn-ea"/>
                <a:cs typeface="+mn-cs"/>
              </a:defRPr>
            </a:lvl4pPr>
            <a:lvl5pPr marL="1523573" algn="l" rtl="0" fontAlgn="base">
              <a:spcBef>
                <a:spcPct val="0"/>
              </a:spcBef>
              <a:spcAft>
                <a:spcPct val="0"/>
              </a:spcAft>
              <a:defRPr kern="1200">
                <a:solidFill>
                  <a:schemeClr val="lt1"/>
                </a:solidFill>
                <a:latin typeface="+mn-lt"/>
                <a:ea typeface="+mn-ea"/>
                <a:cs typeface="+mn-cs"/>
              </a:defRPr>
            </a:lvl5pPr>
            <a:lvl6pPr marL="1904467" algn="l" defTabSz="761790" rtl="0" eaLnBrk="1" latinLnBrk="0" hangingPunct="1">
              <a:defRPr kern="1200">
                <a:solidFill>
                  <a:schemeClr val="lt1"/>
                </a:solidFill>
                <a:latin typeface="+mn-lt"/>
                <a:ea typeface="+mn-ea"/>
                <a:cs typeface="+mn-cs"/>
              </a:defRPr>
            </a:lvl6pPr>
            <a:lvl7pPr marL="2285362" algn="l" defTabSz="761790" rtl="0" eaLnBrk="1" latinLnBrk="0" hangingPunct="1">
              <a:defRPr kern="1200">
                <a:solidFill>
                  <a:schemeClr val="lt1"/>
                </a:solidFill>
                <a:latin typeface="+mn-lt"/>
                <a:ea typeface="+mn-ea"/>
                <a:cs typeface="+mn-cs"/>
              </a:defRPr>
            </a:lvl7pPr>
            <a:lvl8pPr marL="2666253" algn="l" defTabSz="761790" rtl="0" eaLnBrk="1" latinLnBrk="0" hangingPunct="1">
              <a:defRPr kern="1200">
                <a:solidFill>
                  <a:schemeClr val="lt1"/>
                </a:solidFill>
                <a:latin typeface="+mn-lt"/>
                <a:ea typeface="+mn-ea"/>
                <a:cs typeface="+mn-cs"/>
              </a:defRPr>
            </a:lvl8pPr>
            <a:lvl9pPr marL="3047146" algn="l" defTabSz="761790" rtl="0" eaLnBrk="1" latinLnBrk="0" hangingPunct="1">
              <a:defRPr kern="1200">
                <a:solidFill>
                  <a:schemeClr val="lt1"/>
                </a:solidFill>
                <a:latin typeface="+mn-lt"/>
                <a:ea typeface="+mn-ea"/>
                <a:cs typeface="+mn-cs"/>
              </a:defRPr>
            </a:lvl9pPr>
          </a:lstStyle>
          <a:p>
            <a:pPr algn="ctr"/>
            <a:r>
              <a:rPr lang="en-US" sz="1400" dirty="0"/>
              <a:t>We can choose location of the folder</a:t>
            </a:r>
          </a:p>
        </p:txBody>
      </p:sp>
    </p:spTree>
    <p:extLst>
      <p:ext uri="{BB962C8B-B14F-4D97-AF65-F5344CB8AC3E}">
        <p14:creationId xmlns:p14="http://schemas.microsoft.com/office/powerpoint/2010/main" val="477929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75A2-023A-4A40-B555-44A66BC2FDCA}"/>
              </a:ext>
            </a:extLst>
          </p:cNvPr>
          <p:cNvSpPr>
            <a:spLocks noGrp="1"/>
          </p:cNvSpPr>
          <p:nvPr>
            <p:ph type="title"/>
          </p:nvPr>
        </p:nvSpPr>
        <p:spPr/>
        <p:txBody>
          <a:bodyPr/>
          <a:lstStyle/>
          <a:p>
            <a:r>
              <a:rPr lang="en-US" dirty="0"/>
              <a:t>Proposed solution :Production File</a:t>
            </a:r>
          </a:p>
        </p:txBody>
      </p:sp>
      <p:sp>
        <p:nvSpPr>
          <p:cNvPr id="4" name="Slide Number Placeholder 3">
            <a:extLst>
              <a:ext uri="{FF2B5EF4-FFF2-40B4-BE49-F238E27FC236}">
                <a16:creationId xmlns:a16="http://schemas.microsoft.com/office/drawing/2014/main" id="{A0F60FCE-5FD6-4577-8623-BE629AA45B55}"/>
              </a:ext>
            </a:extLst>
          </p:cNvPr>
          <p:cNvSpPr>
            <a:spLocks noGrp="1"/>
          </p:cNvSpPr>
          <p:nvPr>
            <p:ph type="sldNum" sz="quarter" idx="10"/>
          </p:nvPr>
        </p:nvSpPr>
        <p:spPr/>
        <p:txBody>
          <a:bodyPr/>
          <a:lstStyle/>
          <a:p>
            <a:pPr>
              <a:defRPr/>
            </a:pPr>
            <a:fld id="{2B97888F-6AF7-4263-B69D-592D8C33BAC7}" type="slidenum">
              <a:rPr lang="en-US" smtClean="0"/>
              <a:pPr>
                <a:defRPr/>
              </a:pPr>
              <a:t>44</a:t>
            </a:fld>
            <a:endParaRPr lang="en-US"/>
          </a:p>
        </p:txBody>
      </p:sp>
      <p:sp>
        <p:nvSpPr>
          <p:cNvPr id="6" name="Content Placeholder 2">
            <a:extLst>
              <a:ext uri="{FF2B5EF4-FFF2-40B4-BE49-F238E27FC236}">
                <a16:creationId xmlns:a16="http://schemas.microsoft.com/office/drawing/2014/main" id="{1E18EFF7-736B-4EA6-904B-ACBF3D7CD20C}"/>
              </a:ext>
            </a:extLst>
          </p:cNvPr>
          <p:cNvSpPr txBox="1">
            <a:spLocks/>
          </p:cNvSpPr>
          <p:nvPr/>
        </p:nvSpPr>
        <p:spPr bwMode="auto">
          <a:xfrm>
            <a:off x="287336" y="537937"/>
            <a:ext cx="8569328" cy="3793485"/>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500">
                <a:solidFill>
                  <a:schemeClr val="tx1"/>
                </a:solidFill>
                <a:latin typeface="+mn-lt"/>
              </a:defRPr>
            </a:lvl3pPr>
            <a:lvl4pPr marL="1001168" indent="-194416" algn="l" rtl="0" eaLnBrk="1" fontAlgn="base" hangingPunct="1">
              <a:spcBef>
                <a:spcPct val="5000"/>
              </a:spcBef>
              <a:spcAft>
                <a:spcPct val="0"/>
              </a:spcAft>
              <a:buChar char="–"/>
              <a:defRPr sz="1500">
                <a:solidFill>
                  <a:schemeClr val="tx1"/>
                </a:solidFill>
                <a:latin typeface="+mn-lt"/>
              </a:defRPr>
            </a:lvl4pPr>
            <a:lvl5pPr marL="1240546" indent="-144163" algn="l" rtl="0" eaLnBrk="1" fontAlgn="base" hangingPunct="1">
              <a:spcBef>
                <a:spcPct val="0"/>
              </a:spcBef>
              <a:spcAft>
                <a:spcPct val="0"/>
              </a:spcAft>
              <a:buChar char="»"/>
              <a:defRPr sz="15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a:lstStyle>
          <a:p>
            <a:pPr>
              <a:buFont typeface="Wingdings" panose="05000000000000000000" pitchFamily="2" charset="2"/>
              <a:buChar char="Ø"/>
            </a:pPr>
            <a:r>
              <a:rPr lang="en-US" sz="2000" kern="0" dirty="0"/>
              <a:t>The format of the Production File is Different from the Engineering File and a separate limit file is provided</a:t>
            </a:r>
          </a:p>
          <a:p>
            <a:pPr>
              <a:buFont typeface="Wingdings" panose="05000000000000000000" pitchFamily="2" charset="2"/>
              <a:buChar char="Ø"/>
            </a:pPr>
            <a:r>
              <a:rPr lang="en-US" sz="2000" kern="0" dirty="0"/>
              <a:t>The Automatically </a:t>
            </a:r>
            <a:r>
              <a:rPr lang="en-US" sz="2000" b="1" kern="0" dirty="0"/>
              <a:t>Maps the Parameter with the limits </a:t>
            </a:r>
            <a:r>
              <a:rPr lang="en-US" sz="2000" kern="0" dirty="0"/>
              <a:t>and forms a temporary file and does the same analysis as of the Engineering File</a:t>
            </a:r>
          </a:p>
          <a:p>
            <a:pPr>
              <a:buFont typeface="Wingdings" panose="05000000000000000000" pitchFamily="2" charset="2"/>
              <a:buChar char="Ø"/>
            </a:pPr>
            <a:r>
              <a:rPr lang="en-US" sz="2000" kern="0" dirty="0"/>
              <a:t>It has only one Additional File that does the Lot wise analysis</a:t>
            </a:r>
          </a:p>
          <a:p>
            <a:pPr>
              <a:buFont typeface="Wingdings" panose="05000000000000000000" pitchFamily="2" charset="2"/>
              <a:buChar char="Ø"/>
            </a:pPr>
            <a:r>
              <a:rPr lang="en-US" sz="2000" kern="0" dirty="0"/>
              <a:t>It also works for the Multiple files </a:t>
            </a:r>
          </a:p>
          <a:p>
            <a:pPr>
              <a:buFont typeface="Wingdings" panose="05000000000000000000" pitchFamily="2" charset="2"/>
              <a:buChar char="Ø"/>
            </a:pPr>
            <a:r>
              <a:rPr lang="en-US" sz="2000" kern="0" dirty="0"/>
              <a:t>Created a separate GUI for the Production File</a:t>
            </a:r>
          </a:p>
        </p:txBody>
      </p:sp>
      <p:pic>
        <p:nvPicPr>
          <p:cNvPr id="5" name="Picture 4">
            <a:extLst>
              <a:ext uri="{FF2B5EF4-FFF2-40B4-BE49-F238E27FC236}">
                <a16:creationId xmlns:a16="http://schemas.microsoft.com/office/drawing/2014/main" id="{8AD6C6D3-3C17-48AD-906D-2A37A9ECF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959" y="3163705"/>
            <a:ext cx="5959356" cy="1356478"/>
          </a:xfrm>
          <a:prstGeom prst="rect">
            <a:avLst/>
          </a:prstGeom>
        </p:spPr>
      </p:pic>
      <p:sp>
        <p:nvSpPr>
          <p:cNvPr id="7" name="Rectangle: Rounded Corners 6">
            <a:extLst>
              <a:ext uri="{FF2B5EF4-FFF2-40B4-BE49-F238E27FC236}">
                <a16:creationId xmlns:a16="http://schemas.microsoft.com/office/drawing/2014/main" id="{6727A633-957F-4060-92E6-5C984C548A27}"/>
              </a:ext>
            </a:extLst>
          </p:cNvPr>
          <p:cNvSpPr/>
          <p:nvPr/>
        </p:nvSpPr>
        <p:spPr>
          <a:xfrm>
            <a:off x="1019440" y="3520835"/>
            <a:ext cx="1571862" cy="921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380895" algn="l" rtl="0" fontAlgn="base">
              <a:spcBef>
                <a:spcPct val="0"/>
              </a:spcBef>
              <a:spcAft>
                <a:spcPct val="0"/>
              </a:spcAft>
              <a:defRPr kern="1200">
                <a:solidFill>
                  <a:schemeClr val="lt1"/>
                </a:solidFill>
                <a:latin typeface="+mn-lt"/>
                <a:ea typeface="+mn-ea"/>
                <a:cs typeface="+mn-cs"/>
              </a:defRPr>
            </a:lvl2pPr>
            <a:lvl3pPr marL="761790" algn="l" rtl="0" fontAlgn="base">
              <a:spcBef>
                <a:spcPct val="0"/>
              </a:spcBef>
              <a:spcAft>
                <a:spcPct val="0"/>
              </a:spcAft>
              <a:defRPr kern="1200">
                <a:solidFill>
                  <a:schemeClr val="lt1"/>
                </a:solidFill>
                <a:latin typeface="+mn-lt"/>
                <a:ea typeface="+mn-ea"/>
                <a:cs typeface="+mn-cs"/>
              </a:defRPr>
            </a:lvl3pPr>
            <a:lvl4pPr marL="1142683" algn="l" rtl="0" fontAlgn="base">
              <a:spcBef>
                <a:spcPct val="0"/>
              </a:spcBef>
              <a:spcAft>
                <a:spcPct val="0"/>
              </a:spcAft>
              <a:defRPr kern="1200">
                <a:solidFill>
                  <a:schemeClr val="lt1"/>
                </a:solidFill>
                <a:latin typeface="+mn-lt"/>
                <a:ea typeface="+mn-ea"/>
                <a:cs typeface="+mn-cs"/>
              </a:defRPr>
            </a:lvl4pPr>
            <a:lvl5pPr marL="1523573" algn="l" rtl="0" fontAlgn="base">
              <a:spcBef>
                <a:spcPct val="0"/>
              </a:spcBef>
              <a:spcAft>
                <a:spcPct val="0"/>
              </a:spcAft>
              <a:defRPr kern="1200">
                <a:solidFill>
                  <a:schemeClr val="lt1"/>
                </a:solidFill>
                <a:latin typeface="+mn-lt"/>
                <a:ea typeface="+mn-ea"/>
                <a:cs typeface="+mn-cs"/>
              </a:defRPr>
            </a:lvl5pPr>
            <a:lvl6pPr marL="1904467" algn="l" defTabSz="761790" rtl="0" eaLnBrk="1" latinLnBrk="0" hangingPunct="1">
              <a:defRPr kern="1200">
                <a:solidFill>
                  <a:schemeClr val="lt1"/>
                </a:solidFill>
                <a:latin typeface="+mn-lt"/>
                <a:ea typeface="+mn-ea"/>
                <a:cs typeface="+mn-cs"/>
              </a:defRPr>
            </a:lvl6pPr>
            <a:lvl7pPr marL="2285362" algn="l" defTabSz="761790" rtl="0" eaLnBrk="1" latinLnBrk="0" hangingPunct="1">
              <a:defRPr kern="1200">
                <a:solidFill>
                  <a:schemeClr val="lt1"/>
                </a:solidFill>
                <a:latin typeface="+mn-lt"/>
                <a:ea typeface="+mn-ea"/>
                <a:cs typeface="+mn-cs"/>
              </a:defRPr>
            </a:lvl7pPr>
            <a:lvl8pPr marL="2666253" algn="l" defTabSz="761790" rtl="0" eaLnBrk="1" latinLnBrk="0" hangingPunct="1">
              <a:defRPr kern="1200">
                <a:solidFill>
                  <a:schemeClr val="lt1"/>
                </a:solidFill>
                <a:latin typeface="+mn-lt"/>
                <a:ea typeface="+mn-ea"/>
                <a:cs typeface="+mn-cs"/>
              </a:defRPr>
            </a:lvl8pPr>
            <a:lvl9pPr marL="3047146" algn="l" defTabSz="761790" rtl="0" eaLnBrk="1" latinLnBrk="0" hangingPunct="1">
              <a:defRPr kern="1200">
                <a:solidFill>
                  <a:schemeClr val="lt1"/>
                </a:solidFill>
                <a:latin typeface="+mn-lt"/>
                <a:ea typeface="+mn-ea"/>
                <a:cs typeface="+mn-cs"/>
              </a:defRPr>
            </a:lvl9pPr>
          </a:lstStyle>
          <a:p>
            <a:pPr algn="ctr"/>
            <a:r>
              <a:rPr lang="en-US" sz="1400" dirty="0"/>
              <a:t>Lot Wise Analysis</a:t>
            </a:r>
          </a:p>
        </p:txBody>
      </p:sp>
    </p:spTree>
    <p:extLst>
      <p:ext uri="{BB962C8B-B14F-4D97-AF65-F5344CB8AC3E}">
        <p14:creationId xmlns:p14="http://schemas.microsoft.com/office/powerpoint/2010/main" val="1826748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94FE-661A-4BB8-BEE6-9116B361157B}"/>
              </a:ext>
            </a:extLst>
          </p:cNvPr>
          <p:cNvSpPr>
            <a:spLocks noGrp="1"/>
          </p:cNvSpPr>
          <p:nvPr>
            <p:ph type="title"/>
          </p:nvPr>
        </p:nvSpPr>
        <p:spPr/>
        <p:txBody>
          <a:bodyPr/>
          <a:lstStyle/>
          <a:p>
            <a:r>
              <a:rPr lang="en-US" dirty="0"/>
              <a:t>Alert Message at the End</a:t>
            </a:r>
          </a:p>
        </p:txBody>
      </p:sp>
      <p:sp>
        <p:nvSpPr>
          <p:cNvPr id="3" name="Content Placeholder 2">
            <a:extLst>
              <a:ext uri="{FF2B5EF4-FFF2-40B4-BE49-F238E27FC236}">
                <a16:creationId xmlns:a16="http://schemas.microsoft.com/office/drawing/2014/main" id="{3EFF3BB9-9D51-4AA4-808A-DDBFB3474EBA}"/>
              </a:ext>
            </a:extLst>
          </p:cNvPr>
          <p:cNvSpPr>
            <a:spLocks noGrp="1"/>
          </p:cNvSpPr>
          <p:nvPr>
            <p:ph idx="1"/>
          </p:nvPr>
        </p:nvSpPr>
        <p:spPr/>
        <p:txBody>
          <a:bodyPr/>
          <a:lstStyle/>
          <a:p>
            <a:r>
              <a:rPr lang="en-US" dirty="0"/>
              <a:t>Shows this message at the end when the GUI has executed the whole process</a:t>
            </a:r>
          </a:p>
          <a:p>
            <a:r>
              <a:rPr lang="en-US" dirty="0"/>
              <a:t>Minimum Hard-Coded things in the code , Only Slight modification is required to make it work for some different kind of file</a:t>
            </a:r>
          </a:p>
          <a:p>
            <a:r>
              <a:rPr lang="en-US" dirty="0"/>
              <a:t>Another column Peaks column which will tell the if the distribution is multimodal ,Unimodal etc. is to be </a:t>
            </a:r>
            <a:r>
              <a:rPr lang="en-US" dirty="0" err="1"/>
              <a:t>implemeted</a:t>
            </a: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1CDD4329-9252-48C9-AADD-01C2BFBF9757}"/>
              </a:ext>
            </a:extLst>
          </p:cNvPr>
          <p:cNvSpPr>
            <a:spLocks noGrp="1"/>
          </p:cNvSpPr>
          <p:nvPr>
            <p:ph type="sldNum" sz="quarter" idx="10"/>
          </p:nvPr>
        </p:nvSpPr>
        <p:spPr/>
        <p:txBody>
          <a:bodyPr/>
          <a:lstStyle/>
          <a:p>
            <a:pPr>
              <a:defRPr/>
            </a:pPr>
            <a:fld id="{2B97888F-6AF7-4263-B69D-592D8C33BAC7}" type="slidenum">
              <a:rPr lang="en-US" smtClean="0"/>
              <a:pPr>
                <a:defRPr/>
              </a:pPr>
              <a:t>45</a:t>
            </a:fld>
            <a:endParaRPr lang="en-US"/>
          </a:p>
        </p:txBody>
      </p:sp>
    </p:spTree>
    <p:extLst>
      <p:ext uri="{BB962C8B-B14F-4D97-AF65-F5344CB8AC3E}">
        <p14:creationId xmlns:p14="http://schemas.microsoft.com/office/powerpoint/2010/main" val="2041949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B8E0-295B-402C-9F9A-A4EAC7B218B9}"/>
              </a:ext>
            </a:extLst>
          </p:cNvPr>
          <p:cNvSpPr>
            <a:spLocks noGrp="1"/>
          </p:cNvSpPr>
          <p:nvPr>
            <p:ph type="ctrTitle"/>
          </p:nvPr>
        </p:nvSpPr>
        <p:spPr>
          <a:xfrm>
            <a:off x="342900" y="1641970"/>
            <a:ext cx="8458200" cy="1102519"/>
          </a:xfrm>
        </p:spPr>
        <p:txBody>
          <a:bodyPr/>
          <a:lstStyle/>
          <a:p>
            <a:r>
              <a:rPr lang="en-US" sz="3600" dirty="0"/>
              <a:t>Problem statement 3: </a:t>
            </a:r>
            <a:br>
              <a:rPr lang="en-US" sz="3600" dirty="0"/>
            </a:br>
            <a:r>
              <a:rPr lang="en-US" sz="2800" dirty="0"/>
              <a:t>1) </a:t>
            </a:r>
            <a:r>
              <a:rPr lang="en-US" sz="2000" dirty="0"/>
              <a:t>Testing the ATE Char Board in the for the and checking for the  FFT plot after </a:t>
            </a:r>
            <a:r>
              <a:rPr lang="en-US" sz="2000" dirty="0" err="1"/>
              <a:t>INA,Voltage</a:t>
            </a:r>
            <a:r>
              <a:rPr lang="en-US" sz="2000" dirty="0"/>
              <a:t> Divider Network</a:t>
            </a:r>
            <a:br>
              <a:rPr lang="en-US" sz="3600" dirty="0"/>
            </a:br>
            <a:br>
              <a:rPr lang="en-US" sz="3600" i="1" dirty="0">
                <a:cs typeface="Calibri Light" panose="020F0302020204030204" pitchFamily="34" charset="0"/>
              </a:rPr>
            </a:br>
            <a:endParaRPr lang="en-US" dirty="0"/>
          </a:p>
        </p:txBody>
      </p:sp>
      <p:sp>
        <p:nvSpPr>
          <p:cNvPr id="4" name="Slide Number Placeholder 3">
            <a:extLst>
              <a:ext uri="{FF2B5EF4-FFF2-40B4-BE49-F238E27FC236}">
                <a16:creationId xmlns:a16="http://schemas.microsoft.com/office/drawing/2014/main" id="{A68F6EB8-FB53-4AE4-AED0-545EFA35308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BA23CF-AA30-4A18-B744-605C3E9DBF07}"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30526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BF01-941D-45D2-B118-4312544750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F209C-7FA4-43DA-8DD2-2D061B367D65}"/>
              </a:ext>
            </a:extLst>
          </p:cNvPr>
          <p:cNvSpPr>
            <a:spLocks noGrp="1"/>
          </p:cNvSpPr>
          <p:nvPr>
            <p:ph idx="1"/>
          </p:nvPr>
        </p:nvSpPr>
        <p:spPr/>
        <p:txBody>
          <a:bodyPr/>
          <a:lstStyle/>
          <a:p>
            <a:r>
              <a:rPr lang="en-US" dirty="0"/>
              <a:t>It was observed in the ATE Lab that harmonics were introduced after the Voltage Divider Circuit so verified the THDN values and the FFT plots in the Bench lab for the ATE Char Board and LSR Board </a:t>
            </a:r>
          </a:p>
          <a:p>
            <a:pPr marL="0" indent="0">
              <a:buNone/>
            </a:pPr>
            <a:r>
              <a:rPr lang="en-US" dirty="0"/>
              <a:t>Circuit For the ATE Char board: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C38FA86-87DE-420C-A66D-9FD32053438A}"/>
              </a:ext>
            </a:extLst>
          </p:cNvPr>
          <p:cNvSpPr>
            <a:spLocks noGrp="1"/>
          </p:cNvSpPr>
          <p:nvPr>
            <p:ph type="sldNum" sz="quarter" idx="10"/>
          </p:nvPr>
        </p:nvSpPr>
        <p:spPr/>
        <p:txBody>
          <a:bodyPr/>
          <a:lstStyle/>
          <a:p>
            <a:pPr>
              <a:defRPr/>
            </a:pPr>
            <a:fld id="{2B97888F-6AF7-4263-B69D-592D8C33BAC7}" type="slidenum">
              <a:rPr lang="en-US" smtClean="0"/>
              <a:pPr>
                <a:defRPr/>
              </a:pPr>
              <a:t>47</a:t>
            </a:fld>
            <a:endParaRPr lang="en-US"/>
          </a:p>
        </p:txBody>
      </p:sp>
    </p:spTree>
    <p:extLst>
      <p:ext uri="{BB962C8B-B14F-4D97-AF65-F5344CB8AC3E}">
        <p14:creationId xmlns:p14="http://schemas.microsoft.com/office/powerpoint/2010/main" val="226421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FC27-9F8C-4D07-A80B-74616C6A6B61}"/>
              </a:ext>
            </a:extLst>
          </p:cNvPr>
          <p:cNvSpPr>
            <a:spLocks noGrp="1"/>
          </p:cNvSpPr>
          <p:nvPr>
            <p:ph type="title"/>
          </p:nvPr>
        </p:nvSpPr>
        <p:spPr/>
        <p:txBody>
          <a:bodyPr/>
          <a:lstStyle/>
          <a:p>
            <a:r>
              <a:rPr lang="en-US" dirty="0"/>
              <a:t>ATE Char Board</a:t>
            </a:r>
          </a:p>
        </p:txBody>
      </p:sp>
      <p:sp>
        <p:nvSpPr>
          <p:cNvPr id="4" name="Slide Number Placeholder 3">
            <a:extLst>
              <a:ext uri="{FF2B5EF4-FFF2-40B4-BE49-F238E27FC236}">
                <a16:creationId xmlns:a16="http://schemas.microsoft.com/office/drawing/2014/main" id="{B7B52015-92EB-4072-90AC-78BE60077833}"/>
              </a:ext>
            </a:extLst>
          </p:cNvPr>
          <p:cNvSpPr>
            <a:spLocks noGrp="1"/>
          </p:cNvSpPr>
          <p:nvPr>
            <p:ph type="sldNum" sz="quarter" idx="10"/>
          </p:nvPr>
        </p:nvSpPr>
        <p:spPr/>
        <p:txBody>
          <a:bodyPr/>
          <a:lstStyle/>
          <a:p>
            <a:pPr>
              <a:defRPr/>
            </a:pPr>
            <a:fld id="{2B97888F-6AF7-4263-B69D-592D8C33BAC7}" type="slidenum">
              <a:rPr lang="en-US" smtClean="0"/>
              <a:pPr>
                <a:defRPr/>
              </a:pPr>
              <a:t>48</a:t>
            </a:fld>
            <a:endParaRPr lang="en-US"/>
          </a:p>
        </p:txBody>
      </p:sp>
      <p:pic>
        <p:nvPicPr>
          <p:cNvPr id="5" name="Content Placeholder 4">
            <a:extLst>
              <a:ext uri="{FF2B5EF4-FFF2-40B4-BE49-F238E27FC236}">
                <a16:creationId xmlns:a16="http://schemas.microsoft.com/office/drawing/2014/main" id="{8B02B54C-DAC3-495A-B20D-91525220A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15" y="744330"/>
            <a:ext cx="8906608" cy="3879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4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78D0-695C-448D-91A3-7E2DE373F620}"/>
              </a:ext>
            </a:extLst>
          </p:cNvPr>
          <p:cNvSpPr>
            <a:spLocks noGrp="1"/>
          </p:cNvSpPr>
          <p:nvPr>
            <p:ph type="title"/>
          </p:nvPr>
        </p:nvSpPr>
        <p:spPr/>
        <p:txBody>
          <a:bodyPr/>
          <a:lstStyle/>
          <a:p>
            <a:r>
              <a:rPr lang="en-US" dirty="0"/>
              <a:t>Interface of Spotfire :</a:t>
            </a:r>
          </a:p>
        </p:txBody>
      </p:sp>
      <p:pic>
        <p:nvPicPr>
          <p:cNvPr id="6" name="Content Placeholder 5">
            <a:extLst>
              <a:ext uri="{FF2B5EF4-FFF2-40B4-BE49-F238E27FC236}">
                <a16:creationId xmlns:a16="http://schemas.microsoft.com/office/drawing/2014/main" id="{41DA4F20-39A7-433D-BF1B-7080734ED5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37" y="717954"/>
            <a:ext cx="8034193" cy="3380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3FA67E9-6183-4BCA-81BB-24A243295A77}"/>
              </a:ext>
            </a:extLst>
          </p:cNvPr>
          <p:cNvSpPr>
            <a:spLocks noGrp="1"/>
          </p:cNvSpPr>
          <p:nvPr>
            <p:ph type="sldNum" sz="quarter" idx="10"/>
          </p:nvPr>
        </p:nvSpPr>
        <p:spPr/>
        <p:txBody>
          <a:bodyPr/>
          <a:lstStyle/>
          <a:p>
            <a:pPr>
              <a:defRPr/>
            </a:pPr>
            <a:fld id="{2B97888F-6AF7-4263-B69D-592D8C33BAC7}" type="slidenum">
              <a:rPr lang="en-US" smtClean="0"/>
              <a:pPr>
                <a:defRPr/>
              </a:pPr>
              <a:t>5</a:t>
            </a:fld>
            <a:endParaRPr lang="en-US"/>
          </a:p>
        </p:txBody>
      </p:sp>
    </p:spTree>
    <p:extLst>
      <p:ext uri="{BB962C8B-B14F-4D97-AF65-F5344CB8AC3E}">
        <p14:creationId xmlns:p14="http://schemas.microsoft.com/office/powerpoint/2010/main" val="409773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83EA-CA29-4E30-820F-5C6E9809262C}"/>
              </a:ext>
            </a:extLst>
          </p:cNvPr>
          <p:cNvSpPr>
            <a:spLocks noGrp="1"/>
          </p:cNvSpPr>
          <p:nvPr>
            <p:ph type="title"/>
          </p:nvPr>
        </p:nvSpPr>
        <p:spPr/>
        <p:txBody>
          <a:bodyPr/>
          <a:lstStyle/>
          <a:p>
            <a:r>
              <a:rPr lang="en-US" dirty="0"/>
              <a:t>1) Automate the file handling/loading in Spotfire</a:t>
            </a:r>
          </a:p>
        </p:txBody>
      </p:sp>
      <p:sp>
        <p:nvSpPr>
          <p:cNvPr id="3" name="Content Placeholder 2">
            <a:extLst>
              <a:ext uri="{FF2B5EF4-FFF2-40B4-BE49-F238E27FC236}">
                <a16:creationId xmlns:a16="http://schemas.microsoft.com/office/drawing/2014/main" id="{56AD4FB4-E724-4737-BF90-5342BCDD1D72}"/>
              </a:ext>
            </a:extLst>
          </p:cNvPr>
          <p:cNvSpPr>
            <a:spLocks noGrp="1"/>
          </p:cNvSpPr>
          <p:nvPr>
            <p:ph idx="1"/>
          </p:nvPr>
        </p:nvSpPr>
        <p:spPr/>
        <p:txBody>
          <a:bodyPr/>
          <a:lstStyle/>
          <a:p>
            <a:r>
              <a:rPr lang="en-US" sz="1600" dirty="0"/>
              <a:t>Multiple files are dumped into a folder location and we have to Upload and Reload the required file in the Spotfire </a:t>
            </a:r>
          </a:p>
          <a:p>
            <a:r>
              <a:rPr lang="en-US" sz="1600" dirty="0"/>
              <a:t>The script will take the address of the folder in the text area and on pressing Go button it will updated the Spotfire with the latest created </a:t>
            </a:r>
            <a:r>
              <a:rPr lang="en-US" sz="1600" dirty="0" err="1"/>
              <a:t>file.If</a:t>
            </a:r>
            <a:r>
              <a:rPr lang="en-US" sz="1600" dirty="0"/>
              <a:t> the latest file is present into two parts as Header file and Data file then this code will merge two files into a single file as combined file and upload this file in the Spotfire</a:t>
            </a:r>
          </a:p>
          <a:p>
            <a:r>
              <a:rPr lang="en-US" sz="1600" dirty="0"/>
              <a:t>Iron python Script: We will ask user to give the location of the folder in which our files will be stored .We will iterate through each file to check for the latest and second latest file by iterating through the files . If the latest file is in correct format then it will directly update the </a:t>
            </a:r>
            <a:r>
              <a:rPr lang="en-US" sz="1600" dirty="0" err="1"/>
              <a:t>spotfire</a:t>
            </a:r>
            <a:r>
              <a:rPr lang="en-US" sz="1600" dirty="0"/>
              <a:t> with this file.</a:t>
            </a:r>
          </a:p>
          <a:p>
            <a:r>
              <a:rPr lang="en-US" sz="1600" dirty="0"/>
              <a:t>If the latest file is Header or Data file then it will merge it with the second latest file accordingly taking into consideration all cases and upload the merged file in the </a:t>
            </a:r>
            <a:r>
              <a:rPr lang="en-US" sz="1600" dirty="0" err="1"/>
              <a:t>spotfire</a:t>
            </a:r>
            <a:r>
              <a:rPr lang="en-US" sz="1600" dirty="0"/>
              <a:t> displaying a message that the file has been uploaded with its address.</a:t>
            </a:r>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A658461F-53A7-4270-8077-6F3E1F17DBDD}"/>
              </a:ext>
            </a:extLst>
          </p:cNvPr>
          <p:cNvSpPr>
            <a:spLocks noGrp="1"/>
          </p:cNvSpPr>
          <p:nvPr>
            <p:ph type="sldNum" sz="quarter" idx="10"/>
          </p:nvPr>
        </p:nvSpPr>
        <p:spPr/>
        <p:txBody>
          <a:bodyPr/>
          <a:lstStyle/>
          <a:p>
            <a:pPr>
              <a:defRPr/>
            </a:pPr>
            <a:fld id="{2B97888F-6AF7-4263-B69D-592D8C33BAC7}" type="slidenum">
              <a:rPr lang="en-US" smtClean="0"/>
              <a:pPr>
                <a:defRPr/>
              </a:pPr>
              <a:t>6</a:t>
            </a:fld>
            <a:endParaRPr lang="en-US"/>
          </a:p>
        </p:txBody>
      </p:sp>
    </p:spTree>
    <p:extLst>
      <p:ext uri="{BB962C8B-B14F-4D97-AF65-F5344CB8AC3E}">
        <p14:creationId xmlns:p14="http://schemas.microsoft.com/office/powerpoint/2010/main" val="182868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8B10-09F6-407F-A16C-001CCAC40075}"/>
              </a:ext>
            </a:extLst>
          </p:cNvPr>
          <p:cNvSpPr>
            <a:spLocks noGrp="1"/>
          </p:cNvSpPr>
          <p:nvPr>
            <p:ph type="title"/>
          </p:nvPr>
        </p:nvSpPr>
        <p:spPr>
          <a:xfrm>
            <a:off x="525897" y="88783"/>
            <a:ext cx="8458200" cy="610791"/>
          </a:xfrm>
        </p:spPr>
        <p:txBody>
          <a:bodyPr/>
          <a:lstStyle/>
          <a:p>
            <a:r>
              <a:rPr lang="en-US" dirty="0"/>
              <a:t>Working of the Script</a:t>
            </a:r>
          </a:p>
        </p:txBody>
      </p:sp>
      <p:sp>
        <p:nvSpPr>
          <p:cNvPr id="3" name="Content Placeholder 2">
            <a:extLst>
              <a:ext uri="{FF2B5EF4-FFF2-40B4-BE49-F238E27FC236}">
                <a16:creationId xmlns:a16="http://schemas.microsoft.com/office/drawing/2014/main" id="{24DC095B-75D3-4A51-BBCB-F3FCAFD7F9E3}"/>
              </a:ext>
            </a:extLst>
          </p:cNvPr>
          <p:cNvSpPr>
            <a:spLocks noGrp="1"/>
          </p:cNvSpPr>
          <p:nvPr>
            <p:ph idx="1"/>
          </p:nvPr>
        </p:nvSpPr>
        <p:spPr>
          <a:xfrm>
            <a:off x="333378" y="786357"/>
            <a:ext cx="8467725" cy="3709449"/>
          </a:xfrm>
        </p:spPr>
        <p:txBody>
          <a:bodyPr/>
          <a:lstStyle/>
          <a:p>
            <a:pPr marL="0" indent="0">
              <a:buNone/>
            </a:pPr>
            <a:r>
              <a:rPr lang="en-US" dirty="0"/>
              <a:t>Text Area in Spotfire :</a:t>
            </a:r>
          </a:p>
          <a:p>
            <a:pPr marL="0" indent="0">
              <a:buNone/>
            </a:pPr>
            <a:endParaRPr lang="en-US" dirty="0"/>
          </a:p>
          <a:p>
            <a:pPr marL="0" indent="0">
              <a:buNone/>
            </a:pPr>
            <a:endParaRPr lang="en-US" dirty="0"/>
          </a:p>
          <a:p>
            <a:pPr marL="0" indent="0">
              <a:buNone/>
            </a:pPr>
            <a:r>
              <a:rPr lang="en-US" dirty="0"/>
              <a:t>CASE 1 : If the latest File is Complete File</a:t>
            </a:r>
          </a:p>
        </p:txBody>
      </p:sp>
      <p:sp>
        <p:nvSpPr>
          <p:cNvPr id="4" name="Slide Number Placeholder 3">
            <a:extLst>
              <a:ext uri="{FF2B5EF4-FFF2-40B4-BE49-F238E27FC236}">
                <a16:creationId xmlns:a16="http://schemas.microsoft.com/office/drawing/2014/main" id="{464452B2-8ED2-46E2-9103-A752492AA866}"/>
              </a:ext>
            </a:extLst>
          </p:cNvPr>
          <p:cNvSpPr>
            <a:spLocks noGrp="1"/>
          </p:cNvSpPr>
          <p:nvPr>
            <p:ph type="sldNum" sz="quarter" idx="10"/>
          </p:nvPr>
        </p:nvSpPr>
        <p:spPr/>
        <p:txBody>
          <a:bodyPr/>
          <a:lstStyle/>
          <a:p>
            <a:pPr>
              <a:defRPr/>
            </a:pPr>
            <a:fld id="{2B97888F-6AF7-4263-B69D-592D8C33BAC7}" type="slidenum">
              <a:rPr lang="en-US" smtClean="0"/>
              <a:pPr>
                <a:defRPr/>
              </a:pPr>
              <a:t>7</a:t>
            </a:fld>
            <a:endParaRPr lang="en-US"/>
          </a:p>
        </p:txBody>
      </p:sp>
      <p:pic>
        <p:nvPicPr>
          <p:cNvPr id="5" name="Picture 2" descr="If anyone wants the folder icon transparent, here ya go! WINDOWS 11 : r ...">
            <a:extLst>
              <a:ext uri="{FF2B5EF4-FFF2-40B4-BE49-F238E27FC236}">
                <a16:creationId xmlns:a16="http://schemas.microsoft.com/office/drawing/2014/main" id="{2CF0EEB1-E414-42AC-93E6-C94C201C14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897" y="2690125"/>
            <a:ext cx="797339" cy="79733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1C01DB-FBCC-4D4A-B245-844873BD8867}"/>
              </a:ext>
            </a:extLst>
          </p:cNvPr>
          <p:cNvSpPr txBox="1"/>
          <p:nvPr/>
        </p:nvSpPr>
        <p:spPr>
          <a:xfrm>
            <a:off x="290739" y="3399720"/>
            <a:ext cx="1463040" cy="553998"/>
          </a:xfrm>
          <a:prstGeom prst="rect">
            <a:avLst/>
          </a:prstGeom>
          <a:noFill/>
        </p:spPr>
        <p:txBody>
          <a:bodyPr wrap="square" rtlCol="0">
            <a:spAutoFit/>
          </a:bodyPr>
          <a:lstStyle/>
          <a:p>
            <a:r>
              <a:rPr lang="en-US" sz="1000" b="1" i="1" dirty="0"/>
              <a:t>Folder in which Files are Dumped by the tester</a:t>
            </a:r>
          </a:p>
        </p:txBody>
      </p:sp>
      <p:pic>
        <p:nvPicPr>
          <p:cNvPr id="7" name="Picture 4" descr="File Text Svg Png Icon Free Download (#394887) - OnlineWebFonts.COM">
            <a:extLst>
              <a:ext uri="{FF2B5EF4-FFF2-40B4-BE49-F238E27FC236}">
                <a16:creationId xmlns:a16="http://schemas.microsoft.com/office/drawing/2014/main" id="{C383A3B0-CEA5-4085-96C4-B1CA59D79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296" y="2603502"/>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le Text Svg Png Icon Free Download (#394887) - OnlineWebFonts.COM">
            <a:extLst>
              <a:ext uri="{FF2B5EF4-FFF2-40B4-BE49-F238E27FC236}">
                <a16:creationId xmlns:a16="http://schemas.microsoft.com/office/drawing/2014/main" id="{1FB563BD-7C69-492D-B967-EF5161B82D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296" y="3077749"/>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le Text Svg Png Icon Free Download (#394887) - OnlineWebFonts.COM">
            <a:extLst>
              <a:ext uri="{FF2B5EF4-FFF2-40B4-BE49-F238E27FC236}">
                <a16:creationId xmlns:a16="http://schemas.microsoft.com/office/drawing/2014/main" id="{55E33A7C-5E27-4091-A01B-A14A200819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296" y="3600969"/>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ile Text Svg Png Icon Free Download (#394887) - OnlineWebFonts.COM">
            <a:extLst>
              <a:ext uri="{FF2B5EF4-FFF2-40B4-BE49-F238E27FC236}">
                <a16:creationId xmlns:a16="http://schemas.microsoft.com/office/drawing/2014/main" id="{499E1289-279F-4F48-8397-0B8198E1F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296" y="4124189"/>
            <a:ext cx="326094" cy="3728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BDAA6D-DB90-409F-9AAE-76AE2AD8EE6E}"/>
              </a:ext>
            </a:extLst>
          </p:cNvPr>
          <p:cNvSpPr txBox="1"/>
          <p:nvPr/>
        </p:nvSpPr>
        <p:spPr>
          <a:xfrm>
            <a:off x="2763198" y="2789907"/>
            <a:ext cx="1982280" cy="861774"/>
          </a:xfrm>
          <a:prstGeom prst="rect">
            <a:avLst/>
          </a:prstGeom>
          <a:noFill/>
        </p:spPr>
        <p:txBody>
          <a:bodyPr wrap="square" rtlCol="0">
            <a:spAutoFit/>
          </a:bodyPr>
          <a:lstStyle/>
          <a:p>
            <a:r>
              <a:rPr lang="en-US" sz="1000" i="1" dirty="0"/>
              <a:t>ON PRESSING </a:t>
            </a:r>
            <a:r>
              <a:rPr lang="en-US" sz="1000" b="1" i="1" dirty="0">
                <a:solidFill>
                  <a:srgbClr val="FF0000"/>
                </a:solidFill>
              </a:rPr>
              <a:t>RUN</a:t>
            </a:r>
          </a:p>
          <a:p>
            <a:r>
              <a:rPr lang="en-US" sz="1000" b="1" i="1" dirty="0"/>
              <a:t>(Will take the </a:t>
            </a:r>
          </a:p>
          <a:p>
            <a:r>
              <a:rPr lang="en-US" sz="1000" b="1" i="1" dirty="0"/>
              <a:t>Latest file from the folder and load that file on Spotfire and plot corresponding visuals)</a:t>
            </a:r>
          </a:p>
        </p:txBody>
      </p:sp>
      <p:sp>
        <p:nvSpPr>
          <p:cNvPr id="12" name="Arrow: Right 11">
            <a:extLst>
              <a:ext uri="{FF2B5EF4-FFF2-40B4-BE49-F238E27FC236}">
                <a16:creationId xmlns:a16="http://schemas.microsoft.com/office/drawing/2014/main" id="{BE2E5A0C-D438-4503-99A3-2BD6883DDB64}"/>
              </a:ext>
            </a:extLst>
          </p:cNvPr>
          <p:cNvSpPr/>
          <p:nvPr/>
        </p:nvSpPr>
        <p:spPr>
          <a:xfrm>
            <a:off x="2308521" y="3603748"/>
            <a:ext cx="2946771" cy="12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B69D1E-9BC3-4809-BA5A-02F052F36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86" y="2826110"/>
            <a:ext cx="3290985" cy="1741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E69BB7F0-2534-4D28-92BB-3D63D4FDA09C}"/>
              </a:ext>
            </a:extLst>
          </p:cNvPr>
          <p:cNvSpPr txBox="1"/>
          <p:nvPr/>
        </p:nvSpPr>
        <p:spPr>
          <a:xfrm>
            <a:off x="6261744" y="4110539"/>
            <a:ext cx="1463040" cy="400110"/>
          </a:xfrm>
          <a:prstGeom prst="rect">
            <a:avLst/>
          </a:prstGeom>
          <a:noFill/>
        </p:spPr>
        <p:txBody>
          <a:bodyPr wrap="square" rtlCol="0">
            <a:spAutoFit/>
          </a:bodyPr>
          <a:lstStyle/>
          <a:p>
            <a:r>
              <a:rPr lang="en-US" sz="1000" i="1" dirty="0"/>
              <a:t>Latest File Uploaded in Spotfire</a:t>
            </a:r>
          </a:p>
        </p:txBody>
      </p:sp>
      <p:sp>
        <p:nvSpPr>
          <p:cNvPr id="15" name="TextBox 14">
            <a:extLst>
              <a:ext uri="{FF2B5EF4-FFF2-40B4-BE49-F238E27FC236}">
                <a16:creationId xmlns:a16="http://schemas.microsoft.com/office/drawing/2014/main" id="{44BC6B12-4250-4536-A1A1-9C831292FDA8}"/>
              </a:ext>
            </a:extLst>
          </p:cNvPr>
          <p:cNvSpPr txBox="1"/>
          <p:nvPr/>
        </p:nvSpPr>
        <p:spPr>
          <a:xfrm>
            <a:off x="6794495" y="1783101"/>
            <a:ext cx="1463040" cy="1015663"/>
          </a:xfrm>
          <a:prstGeom prst="rect">
            <a:avLst/>
          </a:prstGeom>
          <a:noFill/>
        </p:spPr>
        <p:txBody>
          <a:bodyPr wrap="square" rtlCol="0">
            <a:spAutoFit/>
          </a:bodyPr>
          <a:lstStyle/>
          <a:p>
            <a:r>
              <a:rPr lang="en-US" sz="1000" i="1" dirty="0"/>
              <a:t>The latest file(TAS277_Pg…) is updated on Spotfire and all the visuals can be seen for that file in different pages</a:t>
            </a:r>
          </a:p>
        </p:txBody>
      </p:sp>
      <p:pic>
        <p:nvPicPr>
          <p:cNvPr id="17" name="Picture 16">
            <a:extLst>
              <a:ext uri="{FF2B5EF4-FFF2-40B4-BE49-F238E27FC236}">
                <a16:creationId xmlns:a16="http://schemas.microsoft.com/office/drawing/2014/main" id="{89E66427-4EC1-44DF-BEAC-3699203AB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0559" y="735714"/>
            <a:ext cx="6080544" cy="832955"/>
          </a:xfrm>
          <a:prstGeom prst="rect">
            <a:avLst/>
          </a:prstGeom>
        </p:spPr>
      </p:pic>
      <p:cxnSp>
        <p:nvCxnSpPr>
          <p:cNvPr id="19" name="Straight Connector 18">
            <a:extLst>
              <a:ext uri="{FF2B5EF4-FFF2-40B4-BE49-F238E27FC236}">
                <a16:creationId xmlns:a16="http://schemas.microsoft.com/office/drawing/2014/main" id="{74D6D83A-0524-4136-A0E0-3F6FDE37F10C}"/>
              </a:ext>
            </a:extLst>
          </p:cNvPr>
          <p:cNvCxnSpPr/>
          <p:nvPr/>
        </p:nvCxnSpPr>
        <p:spPr>
          <a:xfrm>
            <a:off x="0" y="1734796"/>
            <a:ext cx="9144000" cy="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911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E672-8ACE-45BF-A952-3F8B762690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CBF6C03-B5CD-4162-855A-AC5E7230A575}"/>
              </a:ext>
            </a:extLst>
          </p:cNvPr>
          <p:cNvSpPr>
            <a:spLocks noGrp="1"/>
          </p:cNvSpPr>
          <p:nvPr>
            <p:ph idx="1"/>
          </p:nvPr>
        </p:nvSpPr>
        <p:spPr/>
        <p:txBody>
          <a:bodyPr/>
          <a:lstStyle/>
          <a:p>
            <a:r>
              <a:rPr lang="en-US" dirty="0"/>
              <a:t>CASE 2: If the Latest File is broken into Header and Data File</a:t>
            </a:r>
          </a:p>
        </p:txBody>
      </p:sp>
      <p:sp>
        <p:nvSpPr>
          <p:cNvPr id="4" name="Slide Number Placeholder 3">
            <a:extLst>
              <a:ext uri="{FF2B5EF4-FFF2-40B4-BE49-F238E27FC236}">
                <a16:creationId xmlns:a16="http://schemas.microsoft.com/office/drawing/2014/main" id="{2D88C46F-883A-4B70-892A-DF28CC6E3E92}"/>
              </a:ext>
            </a:extLst>
          </p:cNvPr>
          <p:cNvSpPr>
            <a:spLocks noGrp="1"/>
          </p:cNvSpPr>
          <p:nvPr>
            <p:ph type="sldNum" sz="quarter" idx="10"/>
          </p:nvPr>
        </p:nvSpPr>
        <p:spPr/>
        <p:txBody>
          <a:bodyPr/>
          <a:lstStyle/>
          <a:p>
            <a:pPr>
              <a:defRPr/>
            </a:pPr>
            <a:fld id="{2B97888F-6AF7-4263-B69D-592D8C33BAC7}" type="slidenum">
              <a:rPr lang="en-US" smtClean="0"/>
              <a:pPr>
                <a:defRPr/>
              </a:pPr>
              <a:t>8</a:t>
            </a:fld>
            <a:endParaRPr lang="en-US"/>
          </a:p>
        </p:txBody>
      </p:sp>
      <p:pic>
        <p:nvPicPr>
          <p:cNvPr id="5" name="Picture 2" descr="If anyone wants the folder icon transparent, here ya go! WINDOWS 11 : r ...">
            <a:extLst>
              <a:ext uri="{FF2B5EF4-FFF2-40B4-BE49-F238E27FC236}">
                <a16:creationId xmlns:a16="http://schemas.microsoft.com/office/drawing/2014/main" id="{EED36651-7459-4AA7-BF64-32D41E8694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560" y="1245750"/>
            <a:ext cx="699387" cy="6993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DB3A93-215A-41C0-A81C-809BE0C97BA4}"/>
              </a:ext>
            </a:extLst>
          </p:cNvPr>
          <p:cNvSpPr txBox="1"/>
          <p:nvPr/>
        </p:nvSpPr>
        <p:spPr>
          <a:xfrm>
            <a:off x="324310" y="1942897"/>
            <a:ext cx="1463040" cy="707886"/>
          </a:xfrm>
          <a:prstGeom prst="rect">
            <a:avLst/>
          </a:prstGeom>
          <a:noFill/>
        </p:spPr>
        <p:txBody>
          <a:bodyPr wrap="square" rtlCol="0">
            <a:spAutoFit/>
          </a:bodyPr>
          <a:lstStyle/>
          <a:p>
            <a:r>
              <a:rPr lang="en-US" sz="1000" b="1" i="1" dirty="0"/>
              <a:t>Folder in which multiple Files are dumped by the tester</a:t>
            </a:r>
          </a:p>
        </p:txBody>
      </p:sp>
      <p:pic>
        <p:nvPicPr>
          <p:cNvPr id="7" name="Picture 4" descr="File Text Svg Png Icon Free Download (#394887) - OnlineWebFonts.COM">
            <a:extLst>
              <a:ext uri="{FF2B5EF4-FFF2-40B4-BE49-F238E27FC236}">
                <a16:creationId xmlns:a16="http://schemas.microsoft.com/office/drawing/2014/main" id="{182A119F-15A0-498A-A1D6-C6C9E79A52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418" y="1245750"/>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le Text Svg Png Icon Free Download (#394887) - OnlineWebFonts.COM">
            <a:extLst>
              <a:ext uri="{FF2B5EF4-FFF2-40B4-BE49-F238E27FC236}">
                <a16:creationId xmlns:a16="http://schemas.microsoft.com/office/drawing/2014/main" id="{9AEF9E15-314B-413A-A58D-7071CD6B10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418" y="1719997"/>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le Text Svg Png Icon Free Download (#394887) - OnlineWebFonts.COM">
            <a:extLst>
              <a:ext uri="{FF2B5EF4-FFF2-40B4-BE49-F238E27FC236}">
                <a16:creationId xmlns:a16="http://schemas.microsoft.com/office/drawing/2014/main" id="{5D6B538E-0F25-41CB-BF6D-A61166D2C7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418" y="2243217"/>
            <a:ext cx="326094" cy="3728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ile Text Svg Png Icon Free Download (#394887) - OnlineWebFonts.COM">
            <a:extLst>
              <a:ext uri="{FF2B5EF4-FFF2-40B4-BE49-F238E27FC236}">
                <a16:creationId xmlns:a16="http://schemas.microsoft.com/office/drawing/2014/main" id="{932FC744-F8A3-4D92-A716-92F433ACFB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418" y="2766437"/>
            <a:ext cx="326094" cy="372811"/>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56E30B64-EBA3-4CD8-B49B-568C7881EB80}"/>
              </a:ext>
            </a:extLst>
          </p:cNvPr>
          <p:cNvSpPr/>
          <p:nvPr/>
        </p:nvSpPr>
        <p:spPr>
          <a:xfrm>
            <a:off x="3148612" y="2040907"/>
            <a:ext cx="2511162" cy="216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224BEB1-4ADE-4096-9E77-6A3B90237A06}"/>
              </a:ext>
            </a:extLst>
          </p:cNvPr>
          <p:cNvSpPr txBox="1"/>
          <p:nvPr/>
        </p:nvSpPr>
        <p:spPr>
          <a:xfrm>
            <a:off x="3272089" y="1353793"/>
            <a:ext cx="1982280" cy="707886"/>
          </a:xfrm>
          <a:prstGeom prst="rect">
            <a:avLst/>
          </a:prstGeom>
          <a:noFill/>
        </p:spPr>
        <p:txBody>
          <a:bodyPr wrap="square" rtlCol="0">
            <a:spAutoFit/>
          </a:bodyPr>
          <a:lstStyle/>
          <a:p>
            <a:r>
              <a:rPr lang="en-US" sz="1000" i="1" dirty="0"/>
              <a:t>ON PRESSING </a:t>
            </a:r>
            <a:r>
              <a:rPr lang="en-US" sz="1000" b="1" i="1" dirty="0">
                <a:solidFill>
                  <a:srgbClr val="FF0000"/>
                </a:solidFill>
              </a:rPr>
              <a:t>RUN</a:t>
            </a:r>
          </a:p>
          <a:p>
            <a:r>
              <a:rPr lang="en-US" sz="1000" b="1" i="1" dirty="0"/>
              <a:t>For the latest file it will </a:t>
            </a:r>
          </a:p>
          <a:p>
            <a:r>
              <a:rPr lang="en-US" sz="1000" b="1" i="1" dirty="0"/>
              <a:t>Will merge the Header and Data file into a combined file </a:t>
            </a:r>
          </a:p>
        </p:txBody>
      </p:sp>
      <p:sp>
        <p:nvSpPr>
          <p:cNvPr id="14" name="TextBox 13">
            <a:extLst>
              <a:ext uri="{FF2B5EF4-FFF2-40B4-BE49-F238E27FC236}">
                <a16:creationId xmlns:a16="http://schemas.microsoft.com/office/drawing/2014/main" id="{B3ABD564-EC92-4EE3-B0FC-265B89D8E65A}"/>
              </a:ext>
            </a:extLst>
          </p:cNvPr>
          <p:cNvSpPr txBox="1"/>
          <p:nvPr/>
        </p:nvSpPr>
        <p:spPr>
          <a:xfrm>
            <a:off x="2122512" y="1330266"/>
            <a:ext cx="1463040" cy="246221"/>
          </a:xfrm>
          <a:prstGeom prst="rect">
            <a:avLst/>
          </a:prstGeom>
          <a:noFill/>
        </p:spPr>
        <p:txBody>
          <a:bodyPr wrap="square" rtlCol="0">
            <a:spAutoFit/>
          </a:bodyPr>
          <a:lstStyle/>
          <a:p>
            <a:r>
              <a:rPr lang="en-US" sz="1000" dirty="0"/>
              <a:t>File1 (Header)</a:t>
            </a:r>
          </a:p>
        </p:txBody>
      </p:sp>
      <p:sp>
        <p:nvSpPr>
          <p:cNvPr id="15" name="TextBox 14">
            <a:extLst>
              <a:ext uri="{FF2B5EF4-FFF2-40B4-BE49-F238E27FC236}">
                <a16:creationId xmlns:a16="http://schemas.microsoft.com/office/drawing/2014/main" id="{2876F180-C114-479A-8692-8B75FCBC3729}"/>
              </a:ext>
            </a:extLst>
          </p:cNvPr>
          <p:cNvSpPr txBox="1"/>
          <p:nvPr/>
        </p:nvSpPr>
        <p:spPr>
          <a:xfrm>
            <a:off x="2122512" y="1798681"/>
            <a:ext cx="1463040" cy="246221"/>
          </a:xfrm>
          <a:prstGeom prst="rect">
            <a:avLst/>
          </a:prstGeom>
          <a:noFill/>
        </p:spPr>
        <p:txBody>
          <a:bodyPr wrap="square" rtlCol="0">
            <a:spAutoFit/>
          </a:bodyPr>
          <a:lstStyle/>
          <a:p>
            <a:r>
              <a:rPr lang="en-US" sz="1000" dirty="0"/>
              <a:t>File1 (DATA)</a:t>
            </a:r>
          </a:p>
        </p:txBody>
      </p:sp>
      <p:sp>
        <p:nvSpPr>
          <p:cNvPr id="16" name="TextBox 15">
            <a:extLst>
              <a:ext uri="{FF2B5EF4-FFF2-40B4-BE49-F238E27FC236}">
                <a16:creationId xmlns:a16="http://schemas.microsoft.com/office/drawing/2014/main" id="{114EC369-40C8-4197-A5AF-517466CCD6EA}"/>
              </a:ext>
            </a:extLst>
          </p:cNvPr>
          <p:cNvSpPr txBox="1"/>
          <p:nvPr/>
        </p:nvSpPr>
        <p:spPr>
          <a:xfrm>
            <a:off x="2122512" y="2327654"/>
            <a:ext cx="1463040" cy="246221"/>
          </a:xfrm>
          <a:prstGeom prst="rect">
            <a:avLst/>
          </a:prstGeom>
          <a:noFill/>
        </p:spPr>
        <p:txBody>
          <a:bodyPr wrap="square" rtlCol="0">
            <a:spAutoFit/>
          </a:bodyPr>
          <a:lstStyle/>
          <a:p>
            <a:r>
              <a:rPr lang="en-US" sz="1000" dirty="0"/>
              <a:t>File2</a:t>
            </a:r>
          </a:p>
        </p:txBody>
      </p:sp>
      <p:sp>
        <p:nvSpPr>
          <p:cNvPr id="17" name="TextBox 16">
            <a:extLst>
              <a:ext uri="{FF2B5EF4-FFF2-40B4-BE49-F238E27FC236}">
                <a16:creationId xmlns:a16="http://schemas.microsoft.com/office/drawing/2014/main" id="{60A04A77-B27F-4A82-909C-BA530ADE4391}"/>
              </a:ext>
            </a:extLst>
          </p:cNvPr>
          <p:cNvSpPr txBox="1"/>
          <p:nvPr/>
        </p:nvSpPr>
        <p:spPr>
          <a:xfrm>
            <a:off x="2122512" y="2850874"/>
            <a:ext cx="1463040" cy="246221"/>
          </a:xfrm>
          <a:prstGeom prst="rect">
            <a:avLst/>
          </a:prstGeom>
          <a:noFill/>
        </p:spPr>
        <p:txBody>
          <a:bodyPr wrap="square" rtlCol="0">
            <a:spAutoFit/>
          </a:bodyPr>
          <a:lstStyle/>
          <a:p>
            <a:r>
              <a:rPr lang="en-US" sz="1000" dirty="0"/>
              <a:t>File3</a:t>
            </a:r>
          </a:p>
        </p:txBody>
      </p:sp>
      <p:pic>
        <p:nvPicPr>
          <p:cNvPr id="18" name="Picture 4" descr="File Text Svg Png Icon Free Download (#394887) - OnlineWebFonts.COM">
            <a:extLst>
              <a:ext uri="{FF2B5EF4-FFF2-40B4-BE49-F238E27FC236}">
                <a16:creationId xmlns:a16="http://schemas.microsoft.com/office/drawing/2014/main" id="{8ECC9DC6-A888-4364-A589-DCA8E407B4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233" y="1962774"/>
            <a:ext cx="326094" cy="3728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95CE736-60E6-484E-8A1F-49E01D95E255}"/>
              </a:ext>
            </a:extLst>
          </p:cNvPr>
          <p:cNvSpPr txBox="1"/>
          <p:nvPr/>
        </p:nvSpPr>
        <p:spPr>
          <a:xfrm>
            <a:off x="5602688" y="2394860"/>
            <a:ext cx="1079061" cy="246221"/>
          </a:xfrm>
          <a:prstGeom prst="rect">
            <a:avLst/>
          </a:prstGeom>
          <a:noFill/>
        </p:spPr>
        <p:txBody>
          <a:bodyPr wrap="square" rtlCol="0">
            <a:spAutoFit/>
          </a:bodyPr>
          <a:lstStyle/>
          <a:p>
            <a:r>
              <a:rPr lang="en-US" sz="1000" dirty="0"/>
              <a:t>Combined File</a:t>
            </a:r>
          </a:p>
        </p:txBody>
      </p:sp>
      <p:sp>
        <p:nvSpPr>
          <p:cNvPr id="20" name="Arrow: Right 19">
            <a:extLst>
              <a:ext uri="{FF2B5EF4-FFF2-40B4-BE49-F238E27FC236}">
                <a16:creationId xmlns:a16="http://schemas.microsoft.com/office/drawing/2014/main" id="{3B3444D9-6DE1-4DBA-9080-52181461BBEA}"/>
              </a:ext>
            </a:extLst>
          </p:cNvPr>
          <p:cNvSpPr/>
          <p:nvPr/>
        </p:nvSpPr>
        <p:spPr>
          <a:xfrm rot="5400000">
            <a:off x="6282853" y="2405249"/>
            <a:ext cx="824963" cy="221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1" name="TextBox 20">
            <a:extLst>
              <a:ext uri="{FF2B5EF4-FFF2-40B4-BE49-F238E27FC236}">
                <a16:creationId xmlns:a16="http://schemas.microsoft.com/office/drawing/2014/main" id="{62E93FE2-14C3-4453-B8D6-7772B843F6DD}"/>
              </a:ext>
            </a:extLst>
          </p:cNvPr>
          <p:cNvSpPr txBox="1"/>
          <p:nvPr/>
        </p:nvSpPr>
        <p:spPr>
          <a:xfrm>
            <a:off x="6796841" y="2419881"/>
            <a:ext cx="1982280" cy="246221"/>
          </a:xfrm>
          <a:prstGeom prst="rect">
            <a:avLst/>
          </a:prstGeom>
          <a:noFill/>
        </p:spPr>
        <p:txBody>
          <a:bodyPr wrap="square" rtlCol="0">
            <a:spAutoFit/>
          </a:bodyPr>
          <a:lstStyle/>
          <a:p>
            <a:r>
              <a:rPr lang="en-US" sz="1000" b="1" i="1" dirty="0"/>
              <a:t>Uploads the Data in Spotfire</a:t>
            </a:r>
          </a:p>
        </p:txBody>
      </p:sp>
      <p:pic>
        <p:nvPicPr>
          <p:cNvPr id="22" name="Picture 21">
            <a:extLst>
              <a:ext uri="{FF2B5EF4-FFF2-40B4-BE49-F238E27FC236}">
                <a16:creationId xmlns:a16="http://schemas.microsoft.com/office/drawing/2014/main" id="{1016022E-3A1D-4F5D-A409-8FE39C4BDB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3206" y="2987561"/>
            <a:ext cx="3867416" cy="1492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132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CD5-67C2-42CD-9E60-A180EABD25B0}"/>
              </a:ext>
            </a:extLst>
          </p:cNvPr>
          <p:cNvSpPr>
            <a:spLocks noGrp="1"/>
          </p:cNvSpPr>
          <p:nvPr>
            <p:ph type="title"/>
          </p:nvPr>
        </p:nvSpPr>
        <p:spPr/>
        <p:txBody>
          <a:bodyPr/>
          <a:lstStyle/>
          <a:p>
            <a:r>
              <a:rPr lang="en-US" dirty="0"/>
              <a:t>Input in Text Page</a:t>
            </a:r>
          </a:p>
        </p:txBody>
      </p:sp>
      <p:pic>
        <p:nvPicPr>
          <p:cNvPr id="6" name="Content Placeholder 5">
            <a:extLst>
              <a:ext uri="{FF2B5EF4-FFF2-40B4-BE49-F238E27FC236}">
                <a16:creationId xmlns:a16="http://schemas.microsoft.com/office/drawing/2014/main" id="{1B3A13E3-D0F2-49AF-8CBF-4C8328253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602" y="1035349"/>
            <a:ext cx="7628281" cy="1607959"/>
          </a:xfrm>
        </p:spPr>
      </p:pic>
      <p:sp>
        <p:nvSpPr>
          <p:cNvPr id="4" name="Slide Number Placeholder 3">
            <a:extLst>
              <a:ext uri="{FF2B5EF4-FFF2-40B4-BE49-F238E27FC236}">
                <a16:creationId xmlns:a16="http://schemas.microsoft.com/office/drawing/2014/main" id="{66DFFDE9-15C1-485E-B87F-713F5EBE7653}"/>
              </a:ext>
            </a:extLst>
          </p:cNvPr>
          <p:cNvSpPr>
            <a:spLocks noGrp="1"/>
          </p:cNvSpPr>
          <p:nvPr>
            <p:ph type="sldNum" sz="quarter" idx="10"/>
          </p:nvPr>
        </p:nvSpPr>
        <p:spPr/>
        <p:txBody>
          <a:bodyPr/>
          <a:lstStyle/>
          <a:p>
            <a:pPr>
              <a:defRPr/>
            </a:pPr>
            <a:fld id="{2B97888F-6AF7-4263-B69D-592D8C33BAC7}" type="slidenum">
              <a:rPr lang="en-US" smtClean="0"/>
              <a:pPr>
                <a:defRPr/>
              </a:pPr>
              <a:t>9</a:t>
            </a:fld>
            <a:endParaRPr lang="en-US"/>
          </a:p>
        </p:txBody>
      </p:sp>
      <p:sp>
        <p:nvSpPr>
          <p:cNvPr id="7" name="Oval 6">
            <a:extLst>
              <a:ext uri="{FF2B5EF4-FFF2-40B4-BE49-F238E27FC236}">
                <a16:creationId xmlns:a16="http://schemas.microsoft.com/office/drawing/2014/main" id="{6DDA9B3D-202E-4A76-9E19-2F087E240621}"/>
              </a:ext>
            </a:extLst>
          </p:cNvPr>
          <p:cNvSpPr/>
          <p:nvPr/>
        </p:nvSpPr>
        <p:spPr>
          <a:xfrm>
            <a:off x="488602" y="1853967"/>
            <a:ext cx="3873673" cy="343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3D42774-F3F9-40D5-AD13-165A7999374B}"/>
              </a:ext>
            </a:extLst>
          </p:cNvPr>
          <p:cNvCxnSpPr/>
          <p:nvPr/>
        </p:nvCxnSpPr>
        <p:spPr>
          <a:xfrm>
            <a:off x="5486400" y="2032517"/>
            <a:ext cx="1711354" cy="11301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AC6648A6-0800-4620-9547-3DD0CCB0BD15}"/>
              </a:ext>
            </a:extLst>
          </p:cNvPr>
          <p:cNvSpPr/>
          <p:nvPr/>
        </p:nvSpPr>
        <p:spPr>
          <a:xfrm>
            <a:off x="6828985" y="3127971"/>
            <a:ext cx="1492894" cy="276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Button for Script</a:t>
            </a:r>
          </a:p>
        </p:txBody>
      </p:sp>
    </p:spTree>
    <p:extLst>
      <p:ext uri="{BB962C8B-B14F-4D97-AF65-F5344CB8AC3E}">
        <p14:creationId xmlns:p14="http://schemas.microsoft.com/office/powerpoint/2010/main" val="266870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2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450184F-FECE-4F4E-9465-90FF95DEA0E4}" vid="{4EBE6972-D454-4FA8-9A2F-9FAFE2BB323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Endterm_presentation</Template>
  <TotalTime>41365</TotalTime>
  <Words>2179</Words>
  <Application>Microsoft Office PowerPoint</Application>
  <PresentationFormat>On-screen Show (16:9)</PresentationFormat>
  <Paragraphs>308</Paragraphs>
  <Slides>48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 Light</vt:lpstr>
      <vt:lpstr>Wingdings</vt:lpstr>
      <vt:lpstr>2_FinalPowerpoint</vt:lpstr>
      <vt:lpstr>Presentation</vt:lpstr>
      <vt:lpstr>Automation in Spotfire</vt:lpstr>
      <vt:lpstr>1) Automation of File Handling in Spotfire (Using Iron-Python)  </vt:lpstr>
      <vt:lpstr>1) Automate the file handling/loading in Spotfire </vt:lpstr>
      <vt:lpstr>Interface of Spotfire :</vt:lpstr>
      <vt:lpstr>1) Automate the file handling/loading in Spotfire</vt:lpstr>
      <vt:lpstr>Working of the Script</vt:lpstr>
      <vt:lpstr>PowerPoint Presentation</vt:lpstr>
      <vt:lpstr>Input in Text Page</vt:lpstr>
      <vt:lpstr>PowerPoint Presentation</vt:lpstr>
      <vt:lpstr>PowerPoint Presentation</vt:lpstr>
      <vt:lpstr>Error Handling </vt:lpstr>
      <vt:lpstr>2) Generating a report of the Current file in ppt format using (Iron-Python and Python Script) </vt:lpstr>
      <vt:lpstr>Input in Text Page in Spotfire</vt:lpstr>
      <vt:lpstr>PowerPoint Presentation</vt:lpstr>
      <vt:lpstr>Output PPT formed by pressing PressGo</vt:lpstr>
      <vt:lpstr>PowerPoint Presentation</vt:lpstr>
      <vt:lpstr>Output PPT formed by pressing “Go”</vt:lpstr>
      <vt:lpstr>Error Handling</vt:lpstr>
      <vt:lpstr>Combining Both into a single Text Page</vt:lpstr>
      <vt:lpstr>PowerPoint Presentation</vt:lpstr>
      <vt:lpstr>PowerPoint Presentation</vt:lpstr>
      <vt:lpstr>PowerPoint Presentation</vt:lpstr>
      <vt:lpstr>Problem statement 2:   Creating a GUI Based Analysis tool for ATE Data logfiles     </vt:lpstr>
      <vt:lpstr>PowerPoint Presentation</vt:lpstr>
      <vt:lpstr>Outline</vt:lpstr>
      <vt:lpstr>Input File: Engineering File</vt:lpstr>
      <vt:lpstr>Input Files:Production </vt:lpstr>
      <vt:lpstr>Creation of the .exe file </vt:lpstr>
      <vt:lpstr>GUI For Engineering File</vt:lpstr>
      <vt:lpstr>GUI For Production File</vt:lpstr>
      <vt:lpstr>Proposed solution :Engineering File temp</vt:lpstr>
      <vt:lpstr>Proposed solution :Engineering File</vt:lpstr>
      <vt:lpstr>Proposed solution :Engineering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solution :Production File</vt:lpstr>
      <vt:lpstr>Alert Message at the End</vt:lpstr>
      <vt:lpstr>Problem statement 3:  1) Testing the ATE Char Board in the for the and checking for the  FFT plot after INA,Voltage Divider Network  </vt:lpstr>
      <vt:lpstr>PowerPoint Presentation</vt:lpstr>
      <vt:lpstr>ATE Char Board</vt:lpstr>
    </vt:vector>
  </TitlesOfParts>
  <Company>Texas Instruments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Chaturvedi, Riyansh</dc:creator>
  <cp:lastModifiedBy>Vashistha, Aryan</cp:lastModifiedBy>
  <cp:revision>413</cp:revision>
  <dcterms:created xsi:type="dcterms:W3CDTF">2022-11-09T08:17:37Z</dcterms:created>
  <dcterms:modified xsi:type="dcterms:W3CDTF">2023-07-13T08:07:41Z</dcterms:modified>
</cp:coreProperties>
</file>